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handoutMasterIdLst>
    <p:handoutMasterId r:id="rId44"/>
  </p:handoutMasterIdLst>
  <p:sldIdLst>
    <p:sldId id="339" r:id="rId2"/>
    <p:sldId id="296" r:id="rId3"/>
    <p:sldId id="297" r:id="rId4"/>
    <p:sldId id="298" r:id="rId5"/>
    <p:sldId id="299"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3" r:id="rId20"/>
    <p:sldId id="315" r:id="rId21"/>
    <p:sldId id="316" r:id="rId22"/>
    <p:sldId id="317" r:id="rId23"/>
    <p:sldId id="318" r:id="rId24"/>
    <p:sldId id="319" r:id="rId25"/>
    <p:sldId id="320" r:id="rId26"/>
    <p:sldId id="321" r:id="rId27"/>
    <p:sldId id="322" r:id="rId28"/>
    <p:sldId id="324" r:id="rId29"/>
    <p:sldId id="325" r:id="rId30"/>
    <p:sldId id="326" r:id="rId31"/>
    <p:sldId id="327" r:id="rId32"/>
    <p:sldId id="328" r:id="rId33"/>
    <p:sldId id="329" r:id="rId34"/>
    <p:sldId id="330" r:id="rId35"/>
    <p:sldId id="331" r:id="rId36"/>
    <p:sldId id="332" r:id="rId37"/>
    <p:sldId id="333" r:id="rId38"/>
    <p:sldId id="334" r:id="rId39"/>
    <p:sldId id="335" r:id="rId40"/>
    <p:sldId id="336" r:id="rId41"/>
    <p:sldId id="337" r:id="rId42"/>
  </p:sldIdLst>
  <p:sldSz cx="9144000" cy="6858000" type="screen4x3"/>
  <p:notesSz cx="7053263"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432">
          <p15:clr>
            <a:srgbClr val="A4A3A4"/>
          </p15:clr>
        </p15:guide>
        <p15:guide id="2" pos="2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B3"/>
    <a:srgbClr val="0D29B3"/>
    <a:srgbClr val="89B8CF"/>
    <a:srgbClr val="256ABD"/>
    <a:srgbClr val="B10B2D"/>
    <a:srgbClr val="E7E6DD"/>
    <a:srgbClr val="4B7520"/>
    <a:srgbClr val="B9D3C2"/>
    <a:srgbClr val="6EBC94"/>
    <a:srgbClr val="007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010" autoAdjust="0"/>
    <p:restoredTop sz="71203" autoAdjust="0"/>
  </p:normalViewPr>
  <p:slideViewPr>
    <p:cSldViewPr>
      <p:cViewPr varScale="1">
        <p:scale>
          <a:sx n="31" d="100"/>
          <a:sy n="31" d="100"/>
        </p:scale>
        <p:origin x="834" y="60"/>
      </p:cViewPr>
      <p:guideLst>
        <p:guide orient="horz" pos="432"/>
        <p:guide pos="288"/>
      </p:guideLst>
    </p:cSldViewPr>
  </p:slideViewPr>
  <p:outlineViewPr>
    <p:cViewPr>
      <p:scale>
        <a:sx n="33" d="100"/>
        <a:sy n="33" d="100"/>
      </p:scale>
      <p:origin x="0" y="185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sz="quarter" idx="1"/>
          </p:nvPr>
        </p:nvSpPr>
        <p:spPr>
          <a:xfrm>
            <a:off x="3995217" y="0"/>
            <a:ext cx="3056414" cy="465455"/>
          </a:xfrm>
          <a:prstGeom prst="rect">
            <a:avLst/>
          </a:prstGeom>
        </p:spPr>
        <p:txBody>
          <a:bodyPr vert="horz" lIns="93497" tIns="46749" rIns="93497" bIns="46749" rtlCol="0"/>
          <a:lstStyle>
            <a:lvl1pPr algn="r">
              <a:defRPr sz="1200"/>
            </a:lvl1pPr>
          </a:lstStyle>
          <a:p>
            <a:fld id="{58A9BB3A-BCAC-4EC9-978D-B0F7BBA33729}" type="datetimeFigureOut">
              <a:rPr lang="en-US" smtClean="0"/>
              <a:t>8/15/2021</a:t>
            </a:fld>
            <a:endParaRPr lang="en-US"/>
          </a:p>
        </p:txBody>
      </p:sp>
      <p:sp>
        <p:nvSpPr>
          <p:cNvPr id="4" name="Footer Placeholder 3"/>
          <p:cNvSpPr>
            <a:spLocks noGrp="1"/>
          </p:cNvSpPr>
          <p:nvPr>
            <p:ph type="ftr" sz="quarter" idx="2"/>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2029"/>
            <a:ext cx="3056414" cy="465455"/>
          </a:xfrm>
          <a:prstGeom prst="rect">
            <a:avLst/>
          </a:prstGeom>
        </p:spPr>
        <p:txBody>
          <a:bodyPr vert="horz" lIns="93497" tIns="46749" rIns="93497" bIns="46749" rtlCol="0" anchor="b"/>
          <a:lstStyle>
            <a:lvl1pPr algn="r">
              <a:defRPr sz="1200"/>
            </a:lvl1pPr>
          </a:lstStyle>
          <a:p>
            <a:fld id="{092BC712-8560-4688-9A6D-0AD76F9D5667}" type="slidenum">
              <a:rPr lang="en-US" smtClean="0"/>
              <a:t>‹#›</a:t>
            </a:fld>
            <a:endParaRPr lang="en-US"/>
          </a:p>
        </p:txBody>
      </p:sp>
    </p:spTree>
    <p:extLst>
      <p:ext uri="{BB962C8B-B14F-4D97-AF65-F5344CB8AC3E}">
        <p14:creationId xmlns:p14="http://schemas.microsoft.com/office/powerpoint/2010/main" val="1609268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fontAlgn="auto">
              <a:spcBef>
                <a:spcPts val="0"/>
              </a:spcBef>
              <a:spcAft>
                <a:spcPts val="0"/>
              </a:spcAft>
              <a:defRPr sz="1200">
                <a:latin typeface="+mn-lt"/>
                <a:cs typeface="+mn-cs"/>
              </a:defRPr>
            </a:lvl1pPr>
          </a:lstStyle>
          <a:p>
            <a:pPr>
              <a:defRPr/>
            </a:pPr>
            <a:fld id="{4FB82966-E6E4-47C2-8832-A05F41FF2268}" type="datetimeFigureOut">
              <a:rPr lang="en-US"/>
              <a:pPr>
                <a:defRPr/>
              </a:pPr>
              <a:t>8/15/2021</a:t>
            </a:fld>
            <a:endParaRPr lang="en-US"/>
          </a:p>
        </p:txBody>
      </p:sp>
      <p:sp>
        <p:nvSpPr>
          <p:cNvPr id="4" name="Slide Image Placeholder 3"/>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3497" tIns="46749" rIns="93497" bIns="46749" rtlCol="0" anchor="ctr"/>
          <a:lstStyle/>
          <a:p>
            <a:pPr lvl="0"/>
            <a:endParaRPr lang="en-US" noProof="0"/>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fontAlgn="auto">
              <a:spcBef>
                <a:spcPts val="0"/>
              </a:spcBef>
              <a:spcAft>
                <a:spcPts val="0"/>
              </a:spcAft>
              <a:defRPr sz="1200">
                <a:latin typeface="+mn-lt"/>
                <a:cs typeface="+mn-cs"/>
              </a:defRPr>
            </a:lvl1pPr>
          </a:lstStyle>
          <a:p>
            <a:pPr>
              <a:defRPr/>
            </a:pPr>
            <a:fld id="{180FDDB8-901D-4D46-A4E8-DCBCC8570ABF}" type="slidenum">
              <a:rPr lang="en-US"/>
              <a:pPr>
                <a:defRPr/>
              </a:pPr>
              <a:t>‹#›</a:t>
            </a:fld>
            <a:endParaRPr lang="en-US"/>
          </a:p>
        </p:txBody>
      </p:sp>
    </p:spTree>
    <p:extLst>
      <p:ext uri="{BB962C8B-B14F-4D97-AF65-F5344CB8AC3E}">
        <p14:creationId xmlns:p14="http://schemas.microsoft.com/office/powerpoint/2010/main" val="33465200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Panel (a) shows that from the end of the Bretton Woods system in 1973 through August 2013, the U.S. dollar gained slightly in value against the Canadian dollar. Panel</a:t>
            </a:r>
          </a:p>
          <a:p>
            <a:r>
              <a:rPr lang="en-US" sz="1200" b="0" i="0" u="none" strike="noStrike" kern="1200" baseline="0" dirty="0">
                <a:solidFill>
                  <a:schemeClr val="tx1"/>
                </a:solidFill>
                <a:latin typeface="+mn-lt"/>
                <a:ea typeface="+mn-ea"/>
                <a:cs typeface="+mn-cs"/>
              </a:rPr>
              <a:t>(b) shows that during the same period, the U.S. dollar lost about two-thirds of its value against the Japanese yen.</a:t>
            </a:r>
          </a:p>
          <a:p>
            <a:r>
              <a:rPr lang="en-US" sz="1200" b="1" i="0" u="none" strike="noStrike" kern="1200" baseline="0" dirty="0">
                <a:solidFill>
                  <a:schemeClr val="tx1"/>
                </a:solidFill>
                <a:latin typeface="+mn-lt"/>
                <a:ea typeface="+mn-ea"/>
                <a:cs typeface="+mn-cs"/>
              </a:rPr>
              <a:t>Source: </a:t>
            </a:r>
            <a:r>
              <a:rPr lang="en-US" sz="1200" b="0" i="0" u="none" strike="noStrike" kern="1200" baseline="0" dirty="0">
                <a:solidFill>
                  <a:schemeClr val="tx1"/>
                </a:solidFill>
                <a:latin typeface="+mn-lt"/>
                <a:ea typeface="+mn-ea"/>
                <a:cs typeface="+mn-cs"/>
              </a:rPr>
              <a:t>Federal Reserve Bank of St Louis.</a:t>
            </a:r>
            <a:endParaRPr lang="en-US" dirty="0"/>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8</a:t>
            </a:fld>
            <a:endParaRPr lang="en-US"/>
          </a:p>
        </p:txBody>
      </p:sp>
    </p:spTree>
    <p:extLst>
      <p:ext uri="{BB962C8B-B14F-4D97-AF65-F5344CB8AC3E}">
        <p14:creationId xmlns:p14="http://schemas.microsoft.com/office/powerpoint/2010/main" val="3942556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1971, the par exchange rate of $0.27 = 1 deutsche mark was below the equilibrium</a:t>
            </a:r>
          </a:p>
          <a:p>
            <a:r>
              <a:rPr lang="en-US" sz="1200" b="0" i="0" u="none" strike="noStrike" kern="1200" baseline="0" dirty="0">
                <a:solidFill>
                  <a:schemeClr val="tx1"/>
                </a:solidFill>
                <a:latin typeface="+mn-lt"/>
                <a:ea typeface="+mn-ea"/>
                <a:cs typeface="+mn-cs"/>
              </a:rPr>
              <a:t>exchange rate of $0.35 = 1 deutsche mark. As investors became convinced</a:t>
            </a:r>
          </a:p>
          <a:p>
            <a:r>
              <a:rPr lang="en-US" sz="1200" b="0" i="0" u="none" strike="noStrike" kern="1200" baseline="0" dirty="0">
                <a:solidFill>
                  <a:schemeClr val="tx1"/>
                </a:solidFill>
                <a:latin typeface="+mn-lt"/>
                <a:ea typeface="+mn-ea"/>
                <a:cs typeface="+mn-cs"/>
              </a:rPr>
              <a:t>that West Germany would have to revalue the deutsche mark, they increased their</a:t>
            </a:r>
          </a:p>
          <a:p>
            <a:r>
              <a:rPr lang="en-US" sz="1200" b="0" i="0" u="none" strike="noStrike" kern="1200" baseline="0" dirty="0">
                <a:solidFill>
                  <a:schemeClr val="tx1"/>
                </a:solidFill>
                <a:latin typeface="+mn-lt"/>
                <a:ea typeface="+mn-ea"/>
                <a:cs typeface="+mn-cs"/>
              </a:rPr>
              <a:t>demand for marks, shifting the demand curve from </a:t>
            </a:r>
            <a:r>
              <a:rPr lang="en-US" sz="1200" b="0" i="1" u="none" strike="noStrike" kern="1200" baseline="0" dirty="0">
                <a:solidFill>
                  <a:schemeClr val="tx1"/>
                </a:solidFill>
                <a:latin typeface="+mn-lt"/>
                <a:ea typeface="+mn-ea"/>
                <a:cs typeface="+mn-cs"/>
              </a:rPr>
              <a:t>D</a:t>
            </a:r>
            <a:r>
              <a:rPr lang="en-US" sz="1200" b="0" i="0" u="none" strike="noStrike" kern="1200" baseline="0" dirty="0">
                <a:solidFill>
                  <a:schemeClr val="tx1"/>
                </a:solidFill>
                <a:latin typeface="+mn-lt"/>
                <a:ea typeface="+mn-ea"/>
                <a:cs typeface="+mn-cs"/>
              </a:rPr>
              <a:t>1 to </a:t>
            </a:r>
            <a:r>
              <a:rPr lang="en-US" sz="1200" b="0" i="1" u="none" strike="noStrike" kern="1200" baseline="0" dirty="0">
                <a:solidFill>
                  <a:schemeClr val="tx1"/>
                </a:solidFill>
                <a:latin typeface="+mn-lt"/>
                <a:ea typeface="+mn-ea"/>
                <a:cs typeface="+mn-cs"/>
              </a:rPr>
              <a:t>D</a:t>
            </a:r>
            <a:r>
              <a:rPr lang="en-US" sz="1200" b="0" i="0" u="none" strike="noStrike" kern="1200" baseline="0" dirty="0">
                <a:solidFill>
                  <a:schemeClr val="tx1"/>
                </a:solidFill>
                <a:latin typeface="+mn-lt"/>
                <a:ea typeface="+mn-ea"/>
                <a:cs typeface="+mn-cs"/>
              </a:rPr>
              <a:t>2. The new equilibrium</a:t>
            </a:r>
          </a:p>
          <a:p>
            <a:r>
              <a:rPr lang="en-US" sz="1200" b="0" i="0" u="none" strike="noStrike" kern="1200" baseline="0" dirty="0">
                <a:solidFill>
                  <a:schemeClr val="tx1"/>
                </a:solidFill>
                <a:latin typeface="+mn-lt"/>
                <a:ea typeface="+mn-ea"/>
                <a:cs typeface="+mn-cs"/>
              </a:rPr>
              <a:t>exchange rate became $0.42 = 1 deutsche mark. This increase in demand</a:t>
            </a:r>
          </a:p>
          <a:p>
            <a:r>
              <a:rPr lang="en-US" sz="1200" b="0" i="0" u="none" strike="noStrike" kern="1200" baseline="0" dirty="0">
                <a:solidFill>
                  <a:schemeClr val="tx1"/>
                </a:solidFill>
                <a:latin typeface="+mn-lt"/>
                <a:ea typeface="+mn-ea"/>
                <a:cs typeface="+mn-cs"/>
              </a:rPr>
              <a:t>raised the quantity of marks the Bundesbank had to supply in exchange for dollars</a:t>
            </a:r>
          </a:p>
          <a:p>
            <a:r>
              <a:rPr lang="en-US" sz="1200" b="0" i="0" u="none" strike="noStrike" kern="1200" baseline="0" dirty="0">
                <a:solidFill>
                  <a:schemeClr val="tx1"/>
                </a:solidFill>
                <a:latin typeface="+mn-lt"/>
                <a:ea typeface="+mn-ea"/>
                <a:cs typeface="+mn-cs"/>
              </a:rPr>
              <a:t>to defend the par exchange rate from 1 billion deutsche marks to 2 billion</a:t>
            </a:r>
          </a:p>
          <a:p>
            <a:r>
              <a:rPr lang="en-US" sz="1200" b="0" i="0" u="none" strike="noStrike" kern="1200" baseline="0">
                <a:solidFill>
                  <a:schemeClr val="tx1"/>
                </a:solidFill>
                <a:latin typeface="+mn-lt"/>
                <a:ea typeface="+mn-ea"/>
                <a:cs typeface="+mn-cs"/>
              </a:rPr>
              <a:t>deutsche marks per day.</a:t>
            </a:r>
            <a:endParaRPr lang="en-US"/>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41</a:t>
            </a:fld>
            <a:endParaRPr lang="en-US"/>
          </a:p>
        </p:txBody>
      </p:sp>
    </p:spTree>
    <p:extLst>
      <p:ext uri="{BB962C8B-B14F-4D97-AF65-F5344CB8AC3E}">
        <p14:creationId xmlns:p14="http://schemas.microsoft.com/office/powerpoint/2010/main" val="1228761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17 member countries of the European</a:t>
            </a:r>
          </a:p>
          <a:p>
            <a:r>
              <a:rPr lang="en-US" sz="1200" b="0" i="0" u="none" strike="noStrike" kern="1200" baseline="0" dirty="0">
                <a:solidFill>
                  <a:schemeClr val="tx1"/>
                </a:solidFill>
                <a:latin typeface="+mn-lt"/>
                <a:ea typeface="+mn-ea"/>
                <a:cs typeface="+mn-cs"/>
              </a:rPr>
              <a:t>Union (EU) that have adopted the euro</a:t>
            </a:r>
          </a:p>
          <a:p>
            <a:r>
              <a:rPr lang="en-US" sz="1200" b="0" i="0" u="none" strike="noStrike" kern="1200" baseline="0" dirty="0">
                <a:solidFill>
                  <a:schemeClr val="tx1"/>
                </a:solidFill>
                <a:latin typeface="+mn-lt"/>
                <a:ea typeface="+mn-ea"/>
                <a:cs typeface="+mn-cs"/>
              </a:rPr>
              <a:t>as their common currency as of 2013 are</a:t>
            </a:r>
          </a:p>
          <a:p>
            <a:r>
              <a:rPr lang="en-US" sz="1200" b="0" i="0" u="none" strike="noStrike" kern="1200" baseline="0" dirty="0">
                <a:solidFill>
                  <a:schemeClr val="tx1"/>
                </a:solidFill>
                <a:latin typeface="+mn-lt"/>
                <a:ea typeface="+mn-ea"/>
                <a:cs typeface="+mn-cs"/>
              </a:rPr>
              <a:t>shaded with red hash marks. The members</a:t>
            </a:r>
          </a:p>
          <a:p>
            <a:r>
              <a:rPr lang="en-US" sz="1200" b="0" i="0" u="none" strike="noStrike" kern="1200" baseline="0" dirty="0">
                <a:solidFill>
                  <a:schemeClr val="tx1"/>
                </a:solidFill>
                <a:latin typeface="+mn-lt"/>
                <a:ea typeface="+mn-ea"/>
                <a:cs typeface="+mn-cs"/>
              </a:rPr>
              <a:t>of the EU that have not adopted the euro</a:t>
            </a:r>
          </a:p>
          <a:p>
            <a:r>
              <a:rPr lang="en-US" sz="1200" b="0" i="0" u="none" strike="noStrike" kern="1200" baseline="0" dirty="0">
                <a:solidFill>
                  <a:schemeClr val="tx1"/>
                </a:solidFill>
                <a:latin typeface="+mn-lt"/>
                <a:ea typeface="+mn-ea"/>
                <a:cs typeface="+mn-cs"/>
              </a:rPr>
              <a:t>are colored tan. Countries in white are not</a:t>
            </a:r>
          </a:p>
          <a:p>
            <a:r>
              <a:rPr lang="en-US" sz="1200" b="0" i="0" u="none" strike="noStrike" kern="1200" baseline="0" dirty="0">
                <a:solidFill>
                  <a:schemeClr val="tx1"/>
                </a:solidFill>
                <a:latin typeface="+mn-lt"/>
                <a:ea typeface="+mn-ea"/>
                <a:cs typeface="+mn-cs"/>
              </a:rPr>
              <a:t>members of the EU.</a:t>
            </a:r>
            <a:endParaRPr lang="en-US" dirty="0"/>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17</a:t>
            </a:fld>
            <a:endParaRPr lang="en-US"/>
          </a:p>
        </p:txBody>
      </p:sp>
    </p:spTree>
    <p:extLst>
      <p:ext uri="{BB962C8B-B14F-4D97-AF65-F5344CB8AC3E}">
        <p14:creationId xmlns:p14="http://schemas.microsoft.com/office/powerpoint/2010/main" val="2010823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government of Thailand pegged the</a:t>
            </a:r>
          </a:p>
          <a:p>
            <a:r>
              <a:rPr lang="en-US" sz="1200" b="0" i="0" u="none" strike="noStrike" kern="1200" baseline="0" dirty="0">
                <a:solidFill>
                  <a:schemeClr val="tx1"/>
                </a:solidFill>
                <a:latin typeface="+mn-lt"/>
                <a:ea typeface="+mn-ea"/>
                <a:cs typeface="+mn-cs"/>
              </a:rPr>
              <a:t>value of the baht against the dollar to make</a:t>
            </a:r>
          </a:p>
          <a:p>
            <a:r>
              <a:rPr lang="en-US" sz="1200" b="0" i="0" u="none" strike="noStrike" kern="1200" baseline="0" dirty="0">
                <a:solidFill>
                  <a:schemeClr val="tx1"/>
                </a:solidFill>
                <a:latin typeface="+mn-lt"/>
                <a:ea typeface="+mn-ea"/>
                <a:cs typeface="+mn-cs"/>
              </a:rPr>
              <a:t>it easier for Thai firms to export to the</a:t>
            </a:r>
          </a:p>
          <a:p>
            <a:r>
              <a:rPr lang="en-US" sz="1200" b="0" i="0" u="none" strike="noStrike" kern="1200" baseline="0" dirty="0">
                <a:solidFill>
                  <a:schemeClr val="tx1"/>
                </a:solidFill>
                <a:latin typeface="+mn-lt"/>
                <a:ea typeface="+mn-ea"/>
                <a:cs typeface="+mn-cs"/>
              </a:rPr>
              <a:t>United States and to protect Thai firms that</a:t>
            </a:r>
          </a:p>
          <a:p>
            <a:r>
              <a:rPr lang="en-US" sz="1200" b="0" i="0" u="none" strike="noStrike" kern="1200" baseline="0" dirty="0">
                <a:solidFill>
                  <a:schemeClr val="tx1"/>
                </a:solidFill>
                <a:latin typeface="+mn-lt"/>
                <a:ea typeface="+mn-ea"/>
                <a:cs typeface="+mn-cs"/>
              </a:rPr>
              <a:t>had taken out dollar loans. The pegged exchange</a:t>
            </a:r>
          </a:p>
          <a:p>
            <a:r>
              <a:rPr lang="en-US" sz="1200" b="0" i="0" u="none" strike="noStrike" kern="1200" baseline="0" dirty="0">
                <a:solidFill>
                  <a:schemeClr val="tx1"/>
                </a:solidFill>
                <a:latin typeface="+mn-lt"/>
                <a:ea typeface="+mn-ea"/>
                <a:cs typeface="+mn-cs"/>
              </a:rPr>
              <a:t>rate of $0.04 per baht was well above</a:t>
            </a:r>
          </a:p>
          <a:p>
            <a:r>
              <a:rPr lang="en-US" sz="1200" b="0" i="0" u="none" strike="noStrike" kern="1200" baseline="0" dirty="0">
                <a:solidFill>
                  <a:schemeClr val="tx1"/>
                </a:solidFill>
                <a:latin typeface="+mn-lt"/>
                <a:ea typeface="+mn-ea"/>
                <a:cs typeface="+mn-cs"/>
              </a:rPr>
              <a:t>the equilibrium exchange rate of $0.03 per</a:t>
            </a:r>
          </a:p>
          <a:p>
            <a:r>
              <a:rPr lang="en-US" sz="1200" b="0" i="0" u="none" strike="noStrike" kern="1200" baseline="0" dirty="0">
                <a:solidFill>
                  <a:schemeClr val="tx1"/>
                </a:solidFill>
                <a:latin typeface="+mn-lt"/>
                <a:ea typeface="+mn-ea"/>
                <a:cs typeface="+mn-cs"/>
              </a:rPr>
              <a:t>baht. In the example in this figure, the overvalued</a:t>
            </a:r>
          </a:p>
          <a:p>
            <a:r>
              <a:rPr lang="en-US" sz="1200" b="0" i="0" u="none" strike="noStrike" kern="1200" baseline="0" dirty="0">
                <a:solidFill>
                  <a:schemeClr val="tx1"/>
                </a:solidFill>
                <a:latin typeface="+mn-lt"/>
                <a:ea typeface="+mn-ea"/>
                <a:cs typeface="+mn-cs"/>
              </a:rPr>
              <a:t>exchange rate created a surplus of</a:t>
            </a:r>
          </a:p>
          <a:p>
            <a:r>
              <a:rPr lang="en-US" sz="1200" b="0" i="0" u="none" strike="noStrike" kern="1200" baseline="0" dirty="0">
                <a:solidFill>
                  <a:schemeClr val="tx1"/>
                </a:solidFill>
                <a:latin typeface="+mn-lt"/>
                <a:ea typeface="+mn-ea"/>
                <a:cs typeface="+mn-cs"/>
              </a:rPr>
              <a:t>70 million baht, which the Thai central bank</a:t>
            </a:r>
          </a:p>
          <a:p>
            <a:r>
              <a:rPr lang="en-US" sz="1200" b="0" i="0" u="none" strike="noStrike" kern="1200" baseline="0" dirty="0">
                <a:solidFill>
                  <a:schemeClr val="tx1"/>
                </a:solidFill>
                <a:latin typeface="+mn-lt"/>
                <a:ea typeface="+mn-ea"/>
                <a:cs typeface="+mn-cs"/>
              </a:rPr>
              <a:t>had to purchase with dollars.</a:t>
            </a:r>
            <a:endParaRPr lang="en-US" dirty="0"/>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20</a:t>
            </a:fld>
            <a:endParaRPr lang="en-US"/>
          </a:p>
        </p:txBody>
      </p:sp>
    </p:spTree>
    <p:extLst>
      <p:ext uri="{BB962C8B-B14F-4D97-AF65-F5344CB8AC3E}">
        <p14:creationId xmlns:p14="http://schemas.microsoft.com/office/powerpoint/2010/main" val="1679573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1997, the pegged exchange rate of $0.04 =</a:t>
            </a:r>
          </a:p>
          <a:p>
            <a:r>
              <a:rPr lang="en-US" sz="1200" b="0" i="0" u="none" strike="noStrike" kern="1200" baseline="0" dirty="0">
                <a:solidFill>
                  <a:schemeClr val="tx1"/>
                </a:solidFill>
                <a:latin typeface="+mn-lt"/>
                <a:ea typeface="+mn-ea"/>
                <a:cs typeface="+mn-cs"/>
              </a:rPr>
              <a:t>1 baht was above the equilibrium exchange</a:t>
            </a:r>
          </a:p>
          <a:p>
            <a:r>
              <a:rPr lang="en-US" sz="1200" b="0" i="0" u="none" strike="noStrike" kern="1200" baseline="0" dirty="0">
                <a:solidFill>
                  <a:schemeClr val="tx1"/>
                </a:solidFill>
                <a:latin typeface="+mn-lt"/>
                <a:ea typeface="+mn-ea"/>
                <a:cs typeface="+mn-cs"/>
              </a:rPr>
              <a:t>rate of $0.03 = 1 baht. As investors became</a:t>
            </a:r>
          </a:p>
          <a:p>
            <a:r>
              <a:rPr lang="en-US" sz="1200" b="0" i="0" u="none" strike="noStrike" kern="1200" baseline="0" dirty="0">
                <a:solidFill>
                  <a:schemeClr val="tx1"/>
                </a:solidFill>
                <a:latin typeface="+mn-lt"/>
                <a:ea typeface="+mn-ea"/>
                <a:cs typeface="+mn-cs"/>
              </a:rPr>
              <a:t>convinced that Thailand would have to</a:t>
            </a:r>
          </a:p>
          <a:p>
            <a:r>
              <a:rPr lang="en-US" sz="1200" b="0" i="0" u="none" strike="noStrike" kern="1200" baseline="0" dirty="0">
                <a:solidFill>
                  <a:schemeClr val="tx1"/>
                </a:solidFill>
                <a:latin typeface="+mn-lt"/>
                <a:ea typeface="+mn-ea"/>
                <a:cs typeface="+mn-cs"/>
              </a:rPr>
              <a:t>abandon its pegged exchange rate against</a:t>
            </a:r>
          </a:p>
          <a:p>
            <a:r>
              <a:rPr lang="en-US" sz="1200" b="0" i="0" u="none" strike="noStrike" kern="1200" baseline="0" dirty="0">
                <a:solidFill>
                  <a:schemeClr val="tx1"/>
                </a:solidFill>
                <a:latin typeface="+mn-lt"/>
                <a:ea typeface="+mn-ea"/>
                <a:cs typeface="+mn-cs"/>
              </a:rPr>
              <a:t>the dollar and allow the value of the baht to</a:t>
            </a:r>
          </a:p>
          <a:p>
            <a:r>
              <a:rPr lang="en-US" sz="1200" b="0" i="0" u="none" strike="noStrike" kern="1200" baseline="0" dirty="0">
                <a:solidFill>
                  <a:schemeClr val="tx1"/>
                </a:solidFill>
                <a:latin typeface="+mn-lt"/>
                <a:ea typeface="+mn-ea"/>
                <a:cs typeface="+mn-cs"/>
              </a:rPr>
              <a:t>fall, they decreased their demand for baht,</a:t>
            </a:r>
          </a:p>
          <a:p>
            <a:r>
              <a:rPr lang="en-US" sz="1200" b="0" i="0" u="none" strike="noStrike" kern="1200" baseline="0" dirty="0">
                <a:solidFill>
                  <a:schemeClr val="tx1"/>
                </a:solidFill>
                <a:latin typeface="+mn-lt"/>
                <a:ea typeface="+mn-ea"/>
                <a:cs typeface="+mn-cs"/>
              </a:rPr>
              <a:t>causing the demand curve to shift from</a:t>
            </a:r>
          </a:p>
          <a:p>
            <a:r>
              <a:rPr lang="en-US" sz="1200" b="0" i="1" u="none" strike="noStrike" kern="1200" baseline="0" dirty="0">
                <a:solidFill>
                  <a:schemeClr val="tx1"/>
                </a:solidFill>
                <a:latin typeface="+mn-lt"/>
                <a:ea typeface="+mn-ea"/>
                <a:cs typeface="+mn-cs"/>
              </a:rPr>
              <a:t>D</a:t>
            </a:r>
            <a:r>
              <a:rPr lang="en-US" sz="1200" b="0" i="0" u="none" strike="noStrike" kern="1200" baseline="0" dirty="0">
                <a:solidFill>
                  <a:schemeClr val="tx1"/>
                </a:solidFill>
                <a:latin typeface="+mn-lt"/>
                <a:ea typeface="+mn-ea"/>
                <a:cs typeface="+mn-cs"/>
              </a:rPr>
              <a:t>1 to </a:t>
            </a:r>
            <a:r>
              <a:rPr lang="en-US" sz="1200" b="0" i="1" u="none" strike="noStrike" kern="1200" baseline="0" dirty="0">
                <a:solidFill>
                  <a:schemeClr val="tx1"/>
                </a:solidFill>
                <a:latin typeface="+mn-lt"/>
                <a:ea typeface="+mn-ea"/>
                <a:cs typeface="+mn-cs"/>
              </a:rPr>
              <a:t>D</a:t>
            </a:r>
            <a:r>
              <a:rPr lang="en-US" sz="1200" b="0" i="0" u="none" strike="noStrike" kern="1200" baseline="0" dirty="0">
                <a:solidFill>
                  <a:schemeClr val="tx1"/>
                </a:solidFill>
                <a:latin typeface="+mn-lt"/>
                <a:ea typeface="+mn-ea"/>
                <a:cs typeface="+mn-cs"/>
              </a:rPr>
              <a:t>2. The new equilibrium exchange</a:t>
            </a:r>
          </a:p>
          <a:p>
            <a:r>
              <a:rPr lang="en-US" sz="1200" b="0" i="0" u="none" strike="noStrike" kern="1200" baseline="0" dirty="0">
                <a:solidFill>
                  <a:schemeClr val="tx1"/>
                </a:solidFill>
                <a:latin typeface="+mn-lt"/>
                <a:ea typeface="+mn-ea"/>
                <a:cs typeface="+mn-cs"/>
              </a:rPr>
              <a:t>rate became $0.02 = 1 baht. To defend the</a:t>
            </a:r>
          </a:p>
          <a:p>
            <a:r>
              <a:rPr lang="en-US" sz="1200" b="0" i="0" u="none" strike="noStrike" kern="1200" baseline="0" dirty="0">
                <a:solidFill>
                  <a:schemeClr val="tx1"/>
                </a:solidFill>
                <a:latin typeface="+mn-lt"/>
                <a:ea typeface="+mn-ea"/>
                <a:cs typeface="+mn-cs"/>
              </a:rPr>
              <a:t>pegged exchange rate, the Bank of Thailand</a:t>
            </a:r>
          </a:p>
          <a:p>
            <a:r>
              <a:rPr lang="en-US" sz="1200" b="0" i="0" u="none" strike="noStrike" kern="1200" baseline="0" dirty="0">
                <a:solidFill>
                  <a:schemeClr val="tx1"/>
                </a:solidFill>
                <a:latin typeface="+mn-lt"/>
                <a:ea typeface="+mn-ea"/>
                <a:cs typeface="+mn-cs"/>
              </a:rPr>
              <a:t>had to increase the quantity of baht it</a:t>
            </a:r>
          </a:p>
          <a:p>
            <a:r>
              <a:rPr lang="en-US" sz="1200" b="0" i="0" u="none" strike="noStrike" kern="1200" baseline="0" dirty="0">
                <a:solidFill>
                  <a:schemeClr val="tx1"/>
                </a:solidFill>
                <a:latin typeface="+mn-lt"/>
                <a:ea typeface="+mn-ea"/>
                <a:cs typeface="+mn-cs"/>
              </a:rPr>
              <a:t>purchased in exchange for dollars from 70</a:t>
            </a:r>
          </a:p>
          <a:p>
            <a:r>
              <a:rPr lang="en-US" sz="1200" b="0" i="0" u="none" strike="noStrike" kern="1200" baseline="0" dirty="0">
                <a:solidFill>
                  <a:schemeClr val="tx1"/>
                </a:solidFill>
                <a:latin typeface="+mn-lt"/>
                <a:ea typeface="+mn-ea"/>
                <a:cs typeface="+mn-cs"/>
              </a:rPr>
              <a:t>million to 140 million per day. The </a:t>
            </a:r>
            <a:r>
              <a:rPr lang="en-US" sz="1200" b="0" i="1" u="none" strike="noStrike" kern="1200" baseline="0" dirty="0">
                <a:solidFill>
                  <a:schemeClr val="tx1"/>
                </a:solidFill>
                <a:latin typeface="+mn-lt"/>
                <a:ea typeface="+mn-ea"/>
                <a:cs typeface="+mn-cs"/>
              </a:rPr>
              <a:t>destabilizing</a:t>
            </a:r>
          </a:p>
          <a:p>
            <a:r>
              <a:rPr lang="en-US" sz="1200" b="0" i="1" u="none" strike="noStrike" kern="1200" baseline="0" dirty="0">
                <a:solidFill>
                  <a:schemeClr val="tx1"/>
                </a:solidFill>
                <a:latin typeface="+mn-lt"/>
                <a:ea typeface="+mn-ea"/>
                <a:cs typeface="+mn-cs"/>
              </a:rPr>
              <a:t>speculation </a:t>
            </a:r>
            <a:r>
              <a:rPr lang="en-US" sz="1200" b="0" i="0" u="none" strike="noStrike" kern="1200" baseline="0" dirty="0">
                <a:solidFill>
                  <a:schemeClr val="tx1"/>
                </a:solidFill>
                <a:latin typeface="+mn-lt"/>
                <a:ea typeface="+mn-ea"/>
                <a:cs typeface="+mn-cs"/>
              </a:rPr>
              <a:t>by investors caused Thailand</a:t>
            </a:r>
          </a:p>
          <a:p>
            <a:r>
              <a:rPr lang="en-US" sz="1200" b="0" i="0" u="none" strike="noStrike" kern="1200" baseline="0" dirty="0">
                <a:solidFill>
                  <a:schemeClr val="tx1"/>
                </a:solidFill>
                <a:latin typeface="+mn-lt"/>
                <a:ea typeface="+mn-ea"/>
                <a:cs typeface="+mn-cs"/>
              </a:rPr>
              <a:t>to abandon its pegged exchange rate in</a:t>
            </a:r>
          </a:p>
          <a:p>
            <a:r>
              <a:rPr lang="en-US" sz="1200" b="0" i="0" u="none" strike="noStrike" kern="1200" baseline="0" dirty="0">
                <a:solidFill>
                  <a:schemeClr val="tx1"/>
                </a:solidFill>
                <a:latin typeface="+mn-lt"/>
                <a:ea typeface="+mn-ea"/>
                <a:cs typeface="+mn-cs"/>
              </a:rPr>
              <a:t>July 1997.</a:t>
            </a:r>
            <a:endParaRPr lang="en-US" dirty="0"/>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21</a:t>
            </a:fld>
            <a:endParaRPr lang="en-US"/>
          </a:p>
        </p:txBody>
      </p:sp>
    </p:spTree>
    <p:extLst>
      <p:ext uri="{BB962C8B-B14F-4D97-AF65-F5344CB8AC3E}">
        <p14:creationId xmlns:p14="http://schemas.microsoft.com/office/powerpoint/2010/main" val="3030666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China began explicitly pegging the value</a:t>
            </a:r>
          </a:p>
          <a:p>
            <a:r>
              <a:rPr lang="en-US" sz="1200" b="0" i="0" u="none" strike="noStrike" kern="1200" baseline="0" dirty="0">
                <a:solidFill>
                  <a:schemeClr val="tx1"/>
                </a:solidFill>
                <a:latin typeface="+mn-lt"/>
                <a:ea typeface="+mn-ea"/>
                <a:cs typeface="+mn-cs"/>
              </a:rPr>
              <a:t>of the </a:t>
            </a:r>
            <a:r>
              <a:rPr lang="en-US" sz="1200" b="0" i="0" u="none" strike="noStrike" kern="1200" baseline="0" dirty="0" err="1">
                <a:solidFill>
                  <a:schemeClr val="tx1"/>
                </a:solidFill>
                <a:latin typeface="+mn-lt"/>
                <a:ea typeface="+mn-ea"/>
                <a:cs typeface="+mn-cs"/>
              </a:rPr>
              <a:t>yuan</a:t>
            </a:r>
            <a:r>
              <a:rPr lang="en-US" sz="1200" b="0" i="0" u="none" strike="noStrike" kern="1200" baseline="0" dirty="0">
                <a:solidFill>
                  <a:schemeClr val="tx1"/>
                </a:solidFill>
                <a:latin typeface="+mn-lt"/>
                <a:ea typeface="+mn-ea"/>
                <a:cs typeface="+mn-cs"/>
              </a:rPr>
              <a:t> to the dollar in 1994. Between</a:t>
            </a:r>
          </a:p>
          <a:p>
            <a:r>
              <a:rPr lang="en-US" sz="1200" b="0" i="0" u="none" strike="noStrike" kern="1200" baseline="0" dirty="0">
                <a:solidFill>
                  <a:schemeClr val="tx1"/>
                </a:solidFill>
                <a:latin typeface="+mn-lt"/>
                <a:ea typeface="+mn-ea"/>
                <a:cs typeface="+mn-cs"/>
              </a:rPr>
              <a:t>July 2005 and July 2008, China allowed the</a:t>
            </a:r>
          </a:p>
          <a:p>
            <a:r>
              <a:rPr lang="en-US" sz="1200" b="0" i="0" u="none" strike="noStrike" kern="1200" baseline="0" dirty="0">
                <a:solidFill>
                  <a:schemeClr val="tx1"/>
                </a:solidFill>
                <a:latin typeface="+mn-lt"/>
                <a:ea typeface="+mn-ea"/>
                <a:cs typeface="+mn-cs"/>
              </a:rPr>
              <a:t>value of the </a:t>
            </a:r>
            <a:r>
              <a:rPr lang="en-US" sz="1200" b="0" i="0" u="none" strike="noStrike" kern="1200" baseline="0" dirty="0" err="1">
                <a:solidFill>
                  <a:schemeClr val="tx1"/>
                </a:solidFill>
                <a:latin typeface="+mn-lt"/>
                <a:ea typeface="+mn-ea"/>
                <a:cs typeface="+mn-cs"/>
              </a:rPr>
              <a:t>yuan</a:t>
            </a:r>
            <a:r>
              <a:rPr lang="en-US" sz="1200" b="0" i="0" u="none" strike="noStrike" kern="1200" baseline="0" dirty="0">
                <a:solidFill>
                  <a:schemeClr val="tx1"/>
                </a:solidFill>
                <a:latin typeface="+mn-lt"/>
                <a:ea typeface="+mn-ea"/>
                <a:cs typeface="+mn-cs"/>
              </a:rPr>
              <a:t> to rise against the dollar</a:t>
            </a:r>
          </a:p>
          <a:p>
            <a:r>
              <a:rPr lang="en-US" sz="1200" b="0" i="0" u="none" strike="noStrike" kern="1200" baseline="0" dirty="0">
                <a:solidFill>
                  <a:schemeClr val="tx1"/>
                </a:solidFill>
                <a:latin typeface="+mn-lt"/>
                <a:ea typeface="+mn-ea"/>
                <a:cs typeface="+mn-cs"/>
              </a:rPr>
              <a:t>before returning to a hard peg at about 6.83</a:t>
            </a:r>
          </a:p>
          <a:p>
            <a:r>
              <a:rPr lang="en-US" sz="1200" b="0" i="0" u="none" strike="noStrike" kern="1200" baseline="0" dirty="0" err="1">
                <a:solidFill>
                  <a:schemeClr val="tx1"/>
                </a:solidFill>
                <a:latin typeface="+mn-lt"/>
                <a:ea typeface="+mn-ea"/>
                <a:cs typeface="+mn-cs"/>
              </a:rPr>
              <a:t>yuan</a:t>
            </a:r>
            <a:r>
              <a:rPr lang="en-US" sz="1200" b="0" i="0" u="none" strike="noStrike" kern="1200" baseline="0" dirty="0">
                <a:solidFill>
                  <a:schemeClr val="tx1"/>
                </a:solidFill>
                <a:latin typeface="+mn-lt"/>
                <a:ea typeface="+mn-ea"/>
                <a:cs typeface="+mn-cs"/>
              </a:rPr>
              <a:t> to the dollar. In June 2010, the central</a:t>
            </a:r>
          </a:p>
          <a:p>
            <a:r>
              <a:rPr lang="en-US" sz="1200" b="0" i="0" u="none" strike="noStrike" kern="1200" baseline="0" dirty="0">
                <a:solidFill>
                  <a:schemeClr val="tx1"/>
                </a:solidFill>
                <a:latin typeface="+mn-lt"/>
                <a:ea typeface="+mn-ea"/>
                <a:cs typeface="+mn-cs"/>
              </a:rPr>
              <a:t>bank of China announced that it would</a:t>
            </a:r>
          </a:p>
          <a:p>
            <a:r>
              <a:rPr lang="en-US" sz="1200" b="0" i="0" u="none" strike="noStrike" kern="1200" baseline="0" dirty="0">
                <a:solidFill>
                  <a:schemeClr val="tx1"/>
                </a:solidFill>
                <a:latin typeface="+mn-lt"/>
                <a:ea typeface="+mn-ea"/>
                <a:cs typeface="+mn-cs"/>
              </a:rPr>
              <a:t>return to allowing the value of the </a:t>
            </a:r>
            <a:r>
              <a:rPr lang="en-US" sz="1200" b="0" i="0" u="none" strike="noStrike" kern="1200" baseline="0" dirty="0" err="1">
                <a:solidFill>
                  <a:schemeClr val="tx1"/>
                </a:solidFill>
                <a:latin typeface="+mn-lt"/>
                <a:ea typeface="+mn-ea"/>
                <a:cs typeface="+mn-cs"/>
              </a:rPr>
              <a:t>yuan</a:t>
            </a:r>
            <a:r>
              <a:rPr lang="en-US" sz="1200" b="0" i="0" u="none" strike="noStrike" kern="1200" baseline="0" dirty="0">
                <a:solidFill>
                  <a:schemeClr val="tx1"/>
                </a:solidFill>
                <a:latin typeface="+mn-lt"/>
                <a:ea typeface="+mn-ea"/>
                <a:cs typeface="+mn-cs"/>
              </a:rPr>
              <a:t> to</a:t>
            </a:r>
          </a:p>
          <a:p>
            <a:r>
              <a:rPr lang="en-US" sz="1200" b="0" i="0" u="none" strike="noStrike" kern="1200" baseline="0" dirty="0">
                <a:solidFill>
                  <a:schemeClr val="tx1"/>
                </a:solidFill>
                <a:latin typeface="+mn-lt"/>
                <a:ea typeface="+mn-ea"/>
                <a:cs typeface="+mn-cs"/>
              </a:rPr>
              <a:t>rise against the dollar, which it did slowly</a:t>
            </a:r>
          </a:p>
          <a:p>
            <a:r>
              <a:rPr lang="en-US" sz="1200" b="0" i="0" u="none" strike="noStrike" kern="1200" baseline="0" dirty="0">
                <a:solidFill>
                  <a:schemeClr val="tx1"/>
                </a:solidFill>
                <a:latin typeface="+mn-lt"/>
                <a:ea typeface="+mn-ea"/>
                <a:cs typeface="+mn-cs"/>
              </a:rPr>
              <a:t>through late 2013.</a:t>
            </a:r>
          </a:p>
          <a:p>
            <a:r>
              <a:rPr lang="en-US" sz="1200" b="1" i="0" u="none" strike="noStrike" kern="1200" baseline="0" dirty="0">
                <a:solidFill>
                  <a:schemeClr val="tx1"/>
                </a:solidFill>
                <a:latin typeface="+mn-lt"/>
                <a:ea typeface="+mn-ea"/>
                <a:cs typeface="+mn-cs"/>
              </a:rPr>
              <a:t>Source: </a:t>
            </a:r>
            <a:r>
              <a:rPr lang="en-US" sz="1200" b="0" i="0" u="none" strike="noStrike" kern="1200" baseline="0" dirty="0">
                <a:solidFill>
                  <a:schemeClr val="tx1"/>
                </a:solidFill>
                <a:latin typeface="+mn-lt"/>
                <a:ea typeface="+mn-ea"/>
                <a:cs typeface="+mn-cs"/>
              </a:rPr>
              <a:t>Federal Reserve Bank of St. Louis.</a:t>
            </a:r>
            <a:endParaRPr lang="en-US" dirty="0"/>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24</a:t>
            </a:fld>
            <a:endParaRPr lang="en-US"/>
          </a:p>
        </p:txBody>
      </p:sp>
    </p:spTree>
    <p:extLst>
      <p:ext uri="{BB962C8B-B14F-4D97-AF65-F5344CB8AC3E}">
        <p14:creationId xmlns:p14="http://schemas.microsoft.com/office/powerpoint/2010/main" val="2945978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Between 1995 and 2007, there was a large</a:t>
            </a:r>
          </a:p>
          <a:p>
            <a:r>
              <a:rPr lang="en-US" sz="1200" b="0" i="0" u="none" strike="noStrike" kern="1200" baseline="0" dirty="0">
                <a:solidFill>
                  <a:schemeClr val="tx1"/>
                </a:solidFill>
                <a:latin typeface="+mn-lt"/>
                <a:ea typeface="+mn-ea"/>
                <a:cs typeface="+mn-cs"/>
              </a:rPr>
              <a:t>increase in foreign purchases of stocks and</a:t>
            </a:r>
          </a:p>
          <a:p>
            <a:r>
              <a:rPr lang="en-US" sz="1200" b="0" i="0" u="none" strike="noStrike" kern="1200" baseline="0" dirty="0">
                <a:solidFill>
                  <a:schemeClr val="tx1"/>
                </a:solidFill>
                <a:latin typeface="+mn-lt"/>
                <a:ea typeface="+mn-ea"/>
                <a:cs typeface="+mn-cs"/>
              </a:rPr>
              <a:t>bonds issued by U.S. corporations and of</a:t>
            </a:r>
          </a:p>
          <a:p>
            <a:r>
              <a:rPr lang="en-US" sz="1200" b="0" i="0" u="none" strike="noStrike" kern="1200" baseline="0" dirty="0">
                <a:solidFill>
                  <a:schemeClr val="tx1"/>
                </a:solidFill>
                <a:latin typeface="+mn-lt"/>
                <a:ea typeface="+mn-ea"/>
                <a:cs typeface="+mn-cs"/>
              </a:rPr>
              <a:t>bonds issued by the federal government. In</a:t>
            </a:r>
          </a:p>
          <a:p>
            <a:r>
              <a:rPr lang="en-US" sz="1200" b="0" i="0" u="none" strike="noStrike" kern="1200" baseline="0" dirty="0">
                <a:solidFill>
                  <a:schemeClr val="tx1"/>
                </a:solidFill>
                <a:latin typeface="+mn-lt"/>
                <a:ea typeface="+mn-ea"/>
                <a:cs typeface="+mn-cs"/>
              </a:rPr>
              <a:t>2012, the slow recovery in the United States</a:t>
            </a:r>
          </a:p>
          <a:p>
            <a:r>
              <a:rPr lang="en-US" sz="1200" b="0" i="0" u="none" strike="noStrike" kern="1200" baseline="0" dirty="0">
                <a:solidFill>
                  <a:schemeClr val="tx1"/>
                </a:solidFill>
                <a:latin typeface="+mn-lt"/>
                <a:ea typeface="+mn-ea"/>
                <a:cs typeface="+mn-cs"/>
              </a:rPr>
              <a:t>from the 2007–2009 recession increased</a:t>
            </a:r>
          </a:p>
          <a:p>
            <a:r>
              <a:rPr lang="en-US" sz="1200" b="0" i="0" u="none" strike="noStrike" kern="1200" baseline="0" dirty="0">
                <a:solidFill>
                  <a:schemeClr val="tx1"/>
                </a:solidFill>
                <a:latin typeface="+mn-lt"/>
                <a:ea typeface="+mn-ea"/>
                <a:cs typeface="+mn-cs"/>
              </a:rPr>
              <a:t>the degree of risk that foreign investors saw</a:t>
            </a:r>
          </a:p>
          <a:p>
            <a:r>
              <a:rPr lang="en-US" sz="1200" b="0" i="0" u="none" strike="noStrike" kern="1200" baseline="0" dirty="0">
                <a:solidFill>
                  <a:schemeClr val="tx1"/>
                </a:solidFill>
                <a:latin typeface="+mn-lt"/>
                <a:ea typeface="+mn-ea"/>
                <a:cs typeface="+mn-cs"/>
              </a:rPr>
              <a:t>in holding these securities. Foreign purchases</a:t>
            </a:r>
          </a:p>
          <a:p>
            <a:r>
              <a:rPr lang="en-US" sz="1200" b="0" i="0" u="none" strike="noStrike" kern="1200" baseline="0" dirty="0">
                <a:solidFill>
                  <a:schemeClr val="tx1"/>
                </a:solidFill>
                <a:latin typeface="+mn-lt"/>
                <a:ea typeface="+mn-ea"/>
                <a:cs typeface="+mn-cs"/>
              </a:rPr>
              <a:t>of U.S. government bonds increased,</a:t>
            </a:r>
          </a:p>
          <a:p>
            <a:r>
              <a:rPr lang="en-US" sz="1200" b="0" i="0" u="none" strike="noStrike" kern="1200" baseline="0" dirty="0">
                <a:solidFill>
                  <a:schemeClr val="tx1"/>
                </a:solidFill>
                <a:latin typeface="+mn-lt"/>
                <a:ea typeface="+mn-ea"/>
                <a:cs typeface="+mn-cs"/>
              </a:rPr>
              <a:t>however.</a:t>
            </a:r>
          </a:p>
          <a:p>
            <a:r>
              <a:rPr lang="en-US" sz="1200" b="1" i="0" u="none" strike="noStrike" kern="1200" baseline="0" dirty="0">
                <a:solidFill>
                  <a:schemeClr val="tx1"/>
                </a:solidFill>
                <a:latin typeface="+mn-lt"/>
                <a:ea typeface="+mn-ea"/>
                <a:cs typeface="+mn-cs"/>
              </a:rPr>
              <a:t>Sources: </a:t>
            </a:r>
            <a:r>
              <a:rPr lang="en-US" sz="1200" b="0" i="0" u="none" strike="noStrike" kern="1200" baseline="0" dirty="0">
                <a:solidFill>
                  <a:schemeClr val="tx1"/>
                </a:solidFill>
                <a:latin typeface="+mn-lt"/>
                <a:ea typeface="+mn-ea"/>
                <a:cs typeface="+mn-cs"/>
              </a:rPr>
              <a:t>International Monetary Fund,</a:t>
            </a:r>
          </a:p>
          <a:p>
            <a:r>
              <a:rPr lang="en-US" sz="1200" b="0" i="1" u="none" strike="noStrike" kern="1200" baseline="0" dirty="0">
                <a:solidFill>
                  <a:schemeClr val="tx1"/>
                </a:solidFill>
                <a:latin typeface="+mn-lt"/>
                <a:ea typeface="+mn-ea"/>
                <a:cs typeface="+mn-cs"/>
              </a:rPr>
              <a:t>International Capital Markets</a:t>
            </a:r>
            <a:r>
              <a:rPr lang="en-US" sz="1200" b="0" i="0" u="none" strike="noStrike" kern="1200" baseline="0" dirty="0">
                <a:solidFill>
                  <a:schemeClr val="tx1"/>
                </a:solidFill>
                <a:latin typeface="+mn-lt"/>
                <a:ea typeface="+mn-ea"/>
                <a:cs typeface="+mn-cs"/>
              </a:rPr>
              <a:t>, August 2001;</a:t>
            </a:r>
          </a:p>
          <a:p>
            <a:r>
              <a:rPr lang="en-US" sz="1200" b="0" i="0" u="none" strike="noStrike" kern="1200" baseline="0" dirty="0">
                <a:solidFill>
                  <a:schemeClr val="tx1"/>
                </a:solidFill>
                <a:latin typeface="+mn-lt"/>
                <a:ea typeface="+mn-ea"/>
                <a:cs typeface="+mn-cs"/>
              </a:rPr>
              <a:t>and U.S. Department of the Treasury.</a:t>
            </a:r>
            <a:endParaRPr lang="en-US" dirty="0"/>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28</a:t>
            </a:fld>
            <a:endParaRPr lang="en-US"/>
          </a:p>
        </p:txBody>
      </p:sp>
    </p:spTree>
    <p:extLst>
      <p:ext uri="{BB962C8B-B14F-4D97-AF65-F5344CB8AC3E}">
        <p14:creationId xmlns:p14="http://schemas.microsoft.com/office/powerpoint/2010/main" val="3413871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Investors in China and Japan own about</a:t>
            </a:r>
          </a:p>
          <a:p>
            <a:r>
              <a:rPr lang="en-US" sz="1200" b="0" i="0" u="none" strike="noStrike" kern="1200" baseline="0" dirty="0">
                <a:solidFill>
                  <a:schemeClr val="tx1"/>
                </a:solidFill>
                <a:latin typeface="+mn-lt"/>
                <a:ea typeface="+mn-ea"/>
                <a:cs typeface="+mn-cs"/>
              </a:rPr>
              <a:t>one-quarter of foreign-owned U.S. stocks</a:t>
            </a:r>
          </a:p>
          <a:p>
            <a:r>
              <a:rPr lang="en-US" sz="1200" b="0" i="0" u="none" strike="noStrike" kern="1200" baseline="0" dirty="0">
                <a:solidFill>
                  <a:schemeClr val="tx1"/>
                </a:solidFill>
                <a:latin typeface="+mn-lt"/>
                <a:ea typeface="+mn-ea"/>
                <a:cs typeface="+mn-cs"/>
              </a:rPr>
              <a:t>and bonds.</a:t>
            </a:r>
          </a:p>
          <a:p>
            <a:r>
              <a:rPr lang="en-US" sz="1200" b="1" i="0" u="none" strike="noStrike" kern="1200" baseline="0" dirty="0">
                <a:solidFill>
                  <a:schemeClr val="tx1"/>
                </a:solidFill>
                <a:latin typeface="+mn-lt"/>
                <a:ea typeface="+mn-ea"/>
                <a:cs typeface="+mn-cs"/>
              </a:rPr>
              <a:t>Source: </a:t>
            </a:r>
            <a:r>
              <a:rPr lang="en-US" sz="1200" b="0" i="0" u="none" strike="noStrike" kern="1200" baseline="0" dirty="0">
                <a:solidFill>
                  <a:schemeClr val="tx1"/>
                </a:solidFill>
                <a:latin typeface="+mn-lt"/>
                <a:ea typeface="+mn-ea"/>
                <a:cs typeface="+mn-cs"/>
              </a:rPr>
              <a:t>U.S. Department of the Treasury.</a:t>
            </a:r>
            <a:endParaRPr lang="en-US" dirty="0"/>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30</a:t>
            </a:fld>
            <a:endParaRPr lang="en-US"/>
          </a:p>
        </p:txBody>
      </p:sp>
    </p:spTree>
    <p:extLst>
      <p:ext uri="{BB962C8B-B14F-4D97-AF65-F5344CB8AC3E}">
        <p14:creationId xmlns:p14="http://schemas.microsoft.com/office/powerpoint/2010/main" val="4044913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Under the Bretton Woods system, if the par</a:t>
            </a:r>
          </a:p>
          <a:p>
            <a:r>
              <a:rPr lang="en-US" sz="1200" b="0" i="0" u="none" strike="noStrike" kern="1200" baseline="0" dirty="0">
                <a:solidFill>
                  <a:schemeClr val="tx1"/>
                </a:solidFill>
                <a:latin typeface="+mn-lt"/>
                <a:ea typeface="+mn-ea"/>
                <a:cs typeface="+mn-cs"/>
              </a:rPr>
              <a:t>exchange rate was above equilibrium, the</a:t>
            </a:r>
          </a:p>
          <a:p>
            <a:r>
              <a:rPr lang="en-US" sz="1200" b="0" i="0" u="none" strike="noStrike" kern="1200" baseline="0" dirty="0">
                <a:solidFill>
                  <a:schemeClr val="tx1"/>
                </a:solidFill>
                <a:latin typeface="+mn-lt"/>
                <a:ea typeface="+mn-ea"/>
                <a:cs typeface="+mn-cs"/>
              </a:rPr>
              <a:t>result</a:t>
            </a:r>
          </a:p>
          <a:p>
            <a:r>
              <a:rPr lang="en-US" sz="1200" b="0" i="0" u="none" strike="noStrike" kern="1200" baseline="0" dirty="0">
                <a:solidFill>
                  <a:schemeClr val="tx1"/>
                </a:solidFill>
                <a:latin typeface="+mn-lt"/>
                <a:ea typeface="+mn-ea"/>
                <a:cs typeface="+mn-cs"/>
              </a:rPr>
              <a:t>would be a surplus of domestic currency</a:t>
            </a:r>
          </a:p>
          <a:p>
            <a:r>
              <a:rPr lang="en-US" sz="1200" b="0" i="0" u="none" strike="noStrike" kern="1200" baseline="0" dirty="0">
                <a:solidFill>
                  <a:schemeClr val="tx1"/>
                </a:solidFill>
                <a:latin typeface="+mn-lt"/>
                <a:ea typeface="+mn-ea"/>
                <a:cs typeface="+mn-cs"/>
              </a:rPr>
              <a:t>in the foreign exchange market. If the</a:t>
            </a:r>
          </a:p>
          <a:p>
            <a:r>
              <a:rPr lang="en-US" sz="1200" b="0" i="0" u="none" strike="noStrike" kern="1200" baseline="0" dirty="0">
                <a:solidFill>
                  <a:schemeClr val="tx1"/>
                </a:solidFill>
                <a:latin typeface="+mn-lt"/>
                <a:ea typeface="+mn-ea"/>
                <a:cs typeface="+mn-cs"/>
              </a:rPr>
              <a:t>par exchange rate was below equilibrium,</a:t>
            </a:r>
          </a:p>
          <a:p>
            <a:r>
              <a:rPr lang="en-US" sz="1200" b="0" i="0" u="none" strike="noStrike" kern="1200" baseline="0" dirty="0">
                <a:solidFill>
                  <a:schemeClr val="tx1"/>
                </a:solidFill>
                <a:latin typeface="+mn-lt"/>
                <a:ea typeface="+mn-ea"/>
                <a:cs typeface="+mn-cs"/>
              </a:rPr>
              <a:t>the result would be a shortage of domestic</a:t>
            </a:r>
          </a:p>
          <a:p>
            <a:r>
              <a:rPr lang="en-US" sz="1200" b="0" i="0" u="none" strike="noStrike" kern="1200" baseline="0" dirty="0">
                <a:solidFill>
                  <a:schemeClr val="tx1"/>
                </a:solidFill>
                <a:latin typeface="+mn-lt"/>
                <a:ea typeface="+mn-ea"/>
                <a:cs typeface="+mn-cs"/>
              </a:rPr>
              <a:t>currency. In the figure, the par exchange rate</a:t>
            </a:r>
          </a:p>
          <a:p>
            <a:r>
              <a:rPr lang="en-US" sz="1200" b="0" i="0" u="none" strike="noStrike" kern="1200" baseline="0" dirty="0">
                <a:solidFill>
                  <a:schemeClr val="tx1"/>
                </a:solidFill>
                <a:latin typeface="+mn-lt"/>
                <a:ea typeface="+mn-ea"/>
                <a:cs typeface="+mn-cs"/>
              </a:rPr>
              <a:t>between the pound and the dollar is $4 = £1,</a:t>
            </a:r>
          </a:p>
          <a:p>
            <a:r>
              <a:rPr lang="en-US" sz="1200" b="0" i="0" u="none" strike="noStrike" kern="1200" baseline="0" dirty="0">
                <a:solidFill>
                  <a:schemeClr val="tx1"/>
                </a:solidFill>
                <a:latin typeface="+mn-lt"/>
                <a:ea typeface="+mn-ea"/>
                <a:cs typeface="+mn-cs"/>
              </a:rPr>
              <a:t>while the equilibrium exchange rate is $2.80</a:t>
            </a:r>
          </a:p>
          <a:p>
            <a:r>
              <a:rPr lang="en-US" sz="1200" b="0" i="0" u="none" strike="noStrike" kern="1200" baseline="0" dirty="0">
                <a:solidFill>
                  <a:schemeClr val="tx1"/>
                </a:solidFill>
                <a:latin typeface="+mn-lt"/>
                <a:ea typeface="+mn-ea"/>
                <a:cs typeface="+mn-cs"/>
              </a:rPr>
              <a:t>= £1. This gap forces the Bank of England to</a:t>
            </a:r>
          </a:p>
          <a:p>
            <a:r>
              <a:rPr lang="en-US" sz="1200" b="0" i="0" u="none" strike="noStrike" kern="1200" baseline="0" dirty="0">
                <a:solidFill>
                  <a:schemeClr val="tx1"/>
                </a:solidFill>
                <a:latin typeface="+mn-lt"/>
                <a:ea typeface="+mn-ea"/>
                <a:cs typeface="+mn-cs"/>
              </a:rPr>
              <a:t>buy £1 million per day in exchange for dollars.</a:t>
            </a:r>
            <a:endParaRPr lang="en-US" dirty="0"/>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37</a:t>
            </a:fld>
            <a:endParaRPr lang="en-US"/>
          </a:p>
        </p:txBody>
      </p:sp>
    </p:spTree>
    <p:extLst>
      <p:ext uri="{BB962C8B-B14F-4D97-AF65-F5344CB8AC3E}">
        <p14:creationId xmlns:p14="http://schemas.microsoft.com/office/powerpoint/2010/main" val="4227453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Bundesbank, the German central bank,</a:t>
            </a:r>
          </a:p>
          <a:p>
            <a:r>
              <a:rPr lang="en-US" sz="1200" b="0" i="0" u="none" strike="noStrike" kern="1200" baseline="0" dirty="0">
                <a:solidFill>
                  <a:schemeClr val="tx1"/>
                </a:solidFill>
                <a:latin typeface="+mn-lt"/>
                <a:ea typeface="+mn-ea"/>
                <a:cs typeface="+mn-cs"/>
              </a:rPr>
              <a:t>was committed under the Bretton Woods</a:t>
            </a:r>
          </a:p>
          <a:p>
            <a:r>
              <a:rPr lang="en-US" sz="1200" b="0" i="0" u="none" strike="noStrike" kern="1200" baseline="0" dirty="0">
                <a:solidFill>
                  <a:schemeClr val="tx1"/>
                </a:solidFill>
                <a:latin typeface="+mn-lt"/>
                <a:ea typeface="+mn-ea"/>
                <a:cs typeface="+mn-cs"/>
              </a:rPr>
              <a:t>system to defending a par exchange rate of</a:t>
            </a:r>
          </a:p>
          <a:p>
            <a:r>
              <a:rPr lang="de-DE" sz="1200" b="0" i="0" u="none" strike="noStrike" kern="1200" baseline="0" dirty="0">
                <a:solidFill>
                  <a:schemeClr val="tx1"/>
                </a:solidFill>
                <a:latin typeface="+mn-lt"/>
                <a:ea typeface="+mn-ea"/>
                <a:cs typeface="+mn-cs"/>
              </a:rPr>
              <a:t>$0.27 per deutsche mark (DM). Because this</a:t>
            </a:r>
          </a:p>
          <a:p>
            <a:r>
              <a:rPr lang="en-US" sz="1200" b="0" i="0" u="none" strike="noStrike" kern="1200" baseline="0" dirty="0">
                <a:solidFill>
                  <a:schemeClr val="tx1"/>
                </a:solidFill>
                <a:latin typeface="+mn-lt"/>
                <a:ea typeface="+mn-ea"/>
                <a:cs typeface="+mn-cs"/>
              </a:rPr>
              <a:t>exchange rate was lower than what the equilibrium</a:t>
            </a:r>
          </a:p>
          <a:p>
            <a:r>
              <a:rPr lang="en-US" sz="1200" b="0" i="0" u="none" strike="noStrike" kern="1200" baseline="0" dirty="0">
                <a:solidFill>
                  <a:schemeClr val="tx1"/>
                </a:solidFill>
                <a:latin typeface="+mn-lt"/>
                <a:ea typeface="+mn-ea"/>
                <a:cs typeface="+mn-cs"/>
              </a:rPr>
              <a:t>market exchange rate would have</a:t>
            </a:r>
          </a:p>
          <a:p>
            <a:r>
              <a:rPr lang="en-US" sz="1200" b="0" i="0" u="none" strike="noStrike" kern="1200" baseline="0" dirty="0">
                <a:solidFill>
                  <a:schemeClr val="tx1"/>
                </a:solidFill>
                <a:latin typeface="+mn-lt"/>
                <a:ea typeface="+mn-ea"/>
                <a:cs typeface="+mn-cs"/>
              </a:rPr>
              <a:t>been, there was a shortage of DMs in the</a:t>
            </a:r>
          </a:p>
          <a:p>
            <a:r>
              <a:rPr lang="en-US" sz="1200" b="0" i="0" u="none" strike="noStrike" kern="1200" baseline="0" dirty="0">
                <a:solidFill>
                  <a:schemeClr val="tx1"/>
                </a:solidFill>
                <a:latin typeface="+mn-lt"/>
                <a:ea typeface="+mn-ea"/>
                <a:cs typeface="+mn-cs"/>
              </a:rPr>
              <a:t>foreign exchange market. The Bundesbank</a:t>
            </a:r>
          </a:p>
          <a:p>
            <a:r>
              <a:rPr lang="en-US" sz="1200" b="0" i="0" u="none" strike="noStrike" kern="1200" baseline="0" dirty="0">
                <a:solidFill>
                  <a:schemeClr val="tx1"/>
                </a:solidFill>
                <a:latin typeface="+mn-lt"/>
                <a:ea typeface="+mn-ea"/>
                <a:cs typeface="+mn-cs"/>
              </a:rPr>
              <a:t>had to supply DMs equal to the shortage in</a:t>
            </a:r>
          </a:p>
          <a:p>
            <a:r>
              <a:rPr lang="en-US" sz="1200" b="0" i="0" u="none" strike="noStrike" kern="1200" baseline="0" dirty="0">
                <a:solidFill>
                  <a:schemeClr val="tx1"/>
                </a:solidFill>
                <a:latin typeface="+mn-lt"/>
                <a:ea typeface="+mn-ea"/>
                <a:cs typeface="+mn-cs"/>
              </a:rPr>
              <a:t>exchange for dollars. The shortage in the figure</a:t>
            </a:r>
          </a:p>
          <a:p>
            <a:r>
              <a:rPr lang="en-US" sz="1200" b="0" i="0" u="none" strike="noStrike" kern="1200" baseline="0" dirty="0">
                <a:solidFill>
                  <a:schemeClr val="tx1"/>
                </a:solidFill>
                <a:latin typeface="+mn-lt"/>
                <a:ea typeface="+mn-ea"/>
                <a:cs typeface="+mn-cs"/>
              </a:rPr>
              <a:t>is equal to 1 billion DMs per day.</a:t>
            </a:r>
            <a:endParaRPr lang="en-US" dirty="0"/>
          </a:p>
        </p:txBody>
      </p:sp>
      <p:sp>
        <p:nvSpPr>
          <p:cNvPr id="4" name="Slide Number Placeholder 3"/>
          <p:cNvSpPr>
            <a:spLocks noGrp="1"/>
          </p:cNvSpPr>
          <p:nvPr>
            <p:ph type="sldNum" sz="quarter" idx="10"/>
          </p:nvPr>
        </p:nvSpPr>
        <p:spPr/>
        <p:txBody>
          <a:bodyPr/>
          <a:lstStyle/>
          <a:p>
            <a:pPr>
              <a:defRPr/>
            </a:pPr>
            <a:fld id="{180FDDB8-901D-4D46-A4E8-DCBCC8570ABF}" type="slidenum">
              <a:rPr lang="en-US" smtClean="0"/>
              <a:pPr>
                <a:defRPr/>
              </a:pPr>
              <a:t>39</a:t>
            </a:fld>
            <a:endParaRPr lang="en-US"/>
          </a:p>
        </p:txBody>
      </p:sp>
    </p:spTree>
    <p:extLst>
      <p:ext uri="{BB962C8B-B14F-4D97-AF65-F5344CB8AC3E}">
        <p14:creationId xmlns:p14="http://schemas.microsoft.com/office/powerpoint/2010/main" val="2361740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12" name="Rectangle 11"/>
          <p:cNvSpPr/>
          <p:nvPr userDrawn="1"/>
        </p:nvSpPr>
        <p:spPr>
          <a:xfrm>
            <a:off x="1703388" y="0"/>
            <a:ext cx="7445375" cy="640080"/>
          </a:xfrm>
          <a:prstGeom prst="rect">
            <a:avLst/>
          </a:prstGeom>
          <a:solidFill>
            <a:srgbClr val="89B8CF"/>
          </a:solidFill>
        </p:spPr>
        <p:txBody>
          <a:bodyPr wrap="square" rtlCol="0" anchor="ctr">
            <a:spAutoFit/>
          </a:bodyPr>
          <a:lstStyle/>
          <a:p>
            <a:pPr algn="ctr">
              <a:lnSpc>
                <a:spcPts val="2400"/>
              </a:lnSpc>
            </a:pPr>
            <a:endParaRPr lang="en-US" b="1" dirty="0">
              <a:solidFill>
                <a:srgbClr val="7B0046"/>
              </a:solidFill>
            </a:endParaRPr>
          </a:p>
        </p:txBody>
      </p:sp>
      <p:sp>
        <p:nvSpPr>
          <p:cNvPr id="2" name="Rectangle 4"/>
          <p:cNvSpPr>
            <a:spLocks noChangeArrowheads="1"/>
          </p:cNvSpPr>
          <p:nvPr userDrawn="1"/>
        </p:nvSpPr>
        <p:spPr bwMode="auto">
          <a:xfrm>
            <a:off x="8386763" y="6630988"/>
            <a:ext cx="762000" cy="228600"/>
          </a:xfrm>
          <a:prstGeom prst="rect">
            <a:avLst/>
          </a:prstGeom>
          <a:gradFill rotWithShape="1">
            <a:gsLst>
              <a:gs pos="0">
                <a:srgbClr val="89B8CF"/>
              </a:gs>
              <a:gs pos="100000">
                <a:srgbClr val="256ABD"/>
              </a:gs>
            </a:gsLst>
            <a:lin ang="5400000" scaled="1"/>
          </a:gradFill>
          <a:ln w="9525">
            <a:noFill/>
            <a:miter lim="800000"/>
            <a:headEnd/>
            <a:tailEnd/>
          </a:ln>
          <a:effectLst/>
        </p:spPr>
        <p:txBody>
          <a:bodyPr anchor="ctr" anchorCtr="1"/>
          <a:lstStyle/>
          <a:p>
            <a:pPr algn="r" fontAlgn="auto">
              <a:spcBef>
                <a:spcPts val="0"/>
              </a:spcBef>
              <a:spcAft>
                <a:spcPts val="0"/>
              </a:spcAft>
              <a:defRPr/>
            </a:pPr>
            <a:fld id="{9EF81B78-AD51-421F-8D8B-5E603864CF1F}" type="slidenum">
              <a:rPr lang="en-US" sz="1200">
                <a:solidFill>
                  <a:schemeClr val="bg1"/>
                </a:solidFill>
                <a:cs typeface="+mn-cs"/>
              </a:rPr>
              <a:pPr algn="r" fontAlgn="auto">
                <a:spcBef>
                  <a:spcPts val="0"/>
                </a:spcBef>
                <a:spcAft>
                  <a:spcPts val="0"/>
                </a:spcAft>
                <a:defRPr/>
              </a:pPr>
              <a:t>‹#›</a:t>
            </a:fld>
            <a:r>
              <a:rPr lang="en-US" sz="1200" dirty="0">
                <a:solidFill>
                  <a:schemeClr val="bg1"/>
                </a:solidFill>
                <a:cs typeface="+mn-cs"/>
              </a:rPr>
              <a:t> of 41</a:t>
            </a:r>
          </a:p>
        </p:txBody>
      </p:sp>
      <p:sp>
        <p:nvSpPr>
          <p:cNvPr id="3" name="Rectangle 5"/>
          <p:cNvSpPr>
            <a:spLocks noChangeArrowheads="1"/>
          </p:cNvSpPr>
          <p:nvPr userDrawn="1"/>
        </p:nvSpPr>
        <p:spPr bwMode="auto">
          <a:xfrm>
            <a:off x="0" y="6623050"/>
            <a:ext cx="8420100" cy="234950"/>
          </a:xfrm>
          <a:prstGeom prst="rect">
            <a:avLst/>
          </a:prstGeom>
          <a:noFill/>
          <a:ln w="9525">
            <a:noFill/>
            <a:miter lim="800000"/>
            <a:headEnd/>
            <a:tailEnd/>
          </a:ln>
          <a:effectLst/>
        </p:spPr>
        <p:txBody>
          <a:bodyPr anchor="ctr"/>
          <a:lstStyle/>
          <a:p>
            <a:pPr eaLnBrk="0" hangingPunct="0"/>
            <a:r>
              <a:rPr lang="en-US" sz="900" dirty="0">
                <a:solidFill>
                  <a:schemeClr val="bg2"/>
                </a:solidFill>
              </a:rPr>
              <a:t>© 2015 Pearson Education, Inc.</a:t>
            </a:r>
          </a:p>
        </p:txBody>
      </p:sp>
      <p:sp>
        <p:nvSpPr>
          <p:cNvPr id="6" name="TextBox 5"/>
          <p:cNvSpPr txBox="1">
            <a:spLocks noChangeArrowheads="1"/>
          </p:cNvSpPr>
          <p:nvPr userDrawn="1"/>
        </p:nvSpPr>
        <p:spPr bwMode="auto">
          <a:xfrm>
            <a:off x="458788" y="2057400"/>
            <a:ext cx="3351212" cy="701675"/>
          </a:xfrm>
          <a:prstGeom prst="rect">
            <a:avLst/>
          </a:prstGeom>
          <a:noFill/>
          <a:ln w="9525">
            <a:noFill/>
            <a:miter lim="800000"/>
            <a:headEnd/>
            <a:tailEnd/>
          </a:ln>
        </p:spPr>
        <p:txBody>
          <a:bodyPr>
            <a:spAutoFit/>
          </a:bodyPr>
          <a:lstStyle/>
          <a:p>
            <a:r>
              <a:rPr lang="en-US" sz="2000" b="1" dirty="0">
                <a:solidFill>
                  <a:srgbClr val="0066B3"/>
                </a:solidFill>
              </a:rPr>
              <a:t>Chapter Outline </a:t>
            </a:r>
            <a:r>
              <a:rPr lang="en-US" sz="2000" dirty="0"/>
              <a:t>and</a:t>
            </a:r>
          </a:p>
          <a:p>
            <a:r>
              <a:rPr lang="en-US" sz="2000" b="1" dirty="0">
                <a:solidFill>
                  <a:srgbClr val="0066B3"/>
                </a:solidFill>
              </a:rPr>
              <a:t>Learning Objectives</a:t>
            </a:r>
            <a:endParaRPr lang="en-US" sz="2000" dirty="0">
              <a:solidFill>
                <a:srgbClr val="0066B3"/>
              </a:solidFill>
            </a:endParaRPr>
          </a:p>
        </p:txBody>
      </p:sp>
      <p:graphicFrame>
        <p:nvGraphicFramePr>
          <p:cNvPr id="9" name="Group 499"/>
          <p:cNvGraphicFramePr>
            <a:graphicFrameLocks noGrp="1"/>
          </p:cNvGraphicFramePr>
          <p:nvPr userDrawn="1">
            <p:extLst>
              <p:ext uri="{D42A27DB-BD31-4B8C-83A1-F6EECF244321}">
                <p14:modId xmlns:p14="http://schemas.microsoft.com/office/powerpoint/2010/main" val="1870649584"/>
              </p:ext>
            </p:extLst>
          </p:nvPr>
        </p:nvGraphicFramePr>
        <p:xfrm>
          <a:off x="463550" y="2895600"/>
          <a:ext cx="2813050" cy="2556675"/>
        </p:xfrm>
        <a:graphic>
          <a:graphicData uri="http://schemas.openxmlformats.org/drawingml/2006/table">
            <a:tbl>
              <a:tblPr/>
              <a:tblGrid>
                <a:gridCol w="513150">
                  <a:extLst>
                    <a:ext uri="{9D8B030D-6E8A-4147-A177-3AD203B41FA5}">
                      <a16:colId xmlns:a16="http://schemas.microsoft.com/office/drawing/2014/main" val="20000"/>
                    </a:ext>
                  </a:extLst>
                </a:gridCol>
                <a:gridCol w="2299900">
                  <a:extLst>
                    <a:ext uri="{9D8B030D-6E8A-4147-A177-3AD203B41FA5}">
                      <a16:colId xmlns:a16="http://schemas.microsoft.com/office/drawing/2014/main" val="20001"/>
                    </a:ext>
                  </a:extLst>
                </a:gridCol>
              </a:tblGrid>
              <a:tr h="405825">
                <a:tc>
                  <a:txBody>
                    <a:bodyPr/>
                    <a:lstStyle/>
                    <a:p>
                      <a:pPr marL="0" marR="0" lvl="0" indent="0" algn="l" defTabSz="914400" rtl="0" eaLnBrk="1" fontAlgn="base" latinLnBrk="0" hangingPunct="1">
                        <a:lnSpc>
                          <a:spcPct val="97000"/>
                        </a:lnSpc>
                        <a:spcBef>
                          <a:spcPct val="0"/>
                        </a:spcBef>
                        <a:spcAft>
                          <a:spcPct val="0"/>
                        </a:spcAft>
                        <a:buClrTx/>
                        <a:buSzTx/>
                        <a:buFontTx/>
                        <a:buNone/>
                        <a:tabLst/>
                      </a:pPr>
                      <a:r>
                        <a:rPr kumimoji="0" lang="en-US" sz="1600" b="1" i="0" u="none" strike="noStrike" cap="none" normalizeH="0" baseline="0" dirty="0">
                          <a:ln>
                            <a:noFill/>
                          </a:ln>
                          <a:solidFill>
                            <a:srgbClr val="0066B3"/>
                          </a:solidFill>
                          <a:effectLst/>
                          <a:latin typeface="Arial" charset="0"/>
                        </a:rPr>
                        <a:t>19.1</a:t>
                      </a:r>
                    </a:p>
                  </a:txBody>
                  <a:tcPr marL="0" marR="0" marT="91427" marB="0" horzOverflow="overflow">
                    <a:lnL cap="flat">
                      <a:noFill/>
                    </a:lnL>
                    <a:lnR>
                      <a:noFill/>
                    </a:lnR>
                    <a:lnT cap="fla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97000"/>
                        </a:lnSpc>
                        <a:spcBef>
                          <a:spcPct val="0"/>
                        </a:spcBef>
                        <a:spcAft>
                          <a:spcPct val="0"/>
                        </a:spcAft>
                        <a:buClrTx/>
                        <a:buSzTx/>
                        <a:buFontTx/>
                        <a:buNone/>
                        <a:tabLst/>
                      </a:pPr>
                      <a:r>
                        <a:rPr kumimoji="0" lang="en-US" sz="1600" b="1" i="0" u="none" strike="noStrike" cap="none" normalizeH="0" baseline="0" dirty="0">
                          <a:ln>
                            <a:noFill/>
                          </a:ln>
                          <a:solidFill>
                            <a:srgbClr val="0066B3"/>
                          </a:solidFill>
                          <a:effectLst/>
                          <a:latin typeface="Arial" charset="0"/>
                        </a:rPr>
                        <a:t>Exchange Rate Systems</a:t>
                      </a:r>
                    </a:p>
                  </a:txBody>
                  <a:tcPr marL="0" marR="0" marT="91402" marB="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6706">
                <a:tc>
                  <a:txBody>
                    <a:bodyPr/>
                    <a:lstStyle/>
                    <a:p>
                      <a:pPr marL="0" marR="0" lvl="0" indent="0" algn="l" defTabSz="914400" rtl="0" eaLnBrk="1" fontAlgn="base" latinLnBrk="0" hangingPunct="1">
                        <a:lnSpc>
                          <a:spcPct val="97000"/>
                        </a:lnSpc>
                        <a:spcBef>
                          <a:spcPct val="0"/>
                        </a:spcBef>
                        <a:spcAft>
                          <a:spcPct val="0"/>
                        </a:spcAft>
                        <a:buClrTx/>
                        <a:buSzTx/>
                        <a:buFontTx/>
                        <a:buNone/>
                        <a:tabLst/>
                      </a:pPr>
                      <a:r>
                        <a:rPr kumimoji="0" lang="en-US" sz="1600" b="1" i="0" u="none" strike="noStrike" cap="none" normalizeH="0" baseline="0" dirty="0">
                          <a:ln>
                            <a:noFill/>
                          </a:ln>
                          <a:solidFill>
                            <a:srgbClr val="0066B3"/>
                          </a:solidFill>
                          <a:effectLst/>
                          <a:latin typeface="Arial" charset="0"/>
                        </a:rPr>
                        <a:t>19.2</a:t>
                      </a:r>
                    </a:p>
                  </a:txBody>
                  <a:tcPr marL="0" marR="0" marT="91427" marB="0"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97000"/>
                        </a:lnSpc>
                        <a:spcBef>
                          <a:spcPct val="0"/>
                        </a:spcBef>
                        <a:spcAft>
                          <a:spcPct val="0"/>
                        </a:spcAft>
                        <a:buClrTx/>
                        <a:buSzTx/>
                        <a:buFontTx/>
                        <a:buNone/>
                        <a:tabLst/>
                      </a:pPr>
                      <a:r>
                        <a:rPr kumimoji="0" lang="en-US" sz="1600" b="1" i="0" u="none" strike="noStrike" cap="none" normalizeH="0" baseline="0" dirty="0">
                          <a:ln>
                            <a:noFill/>
                          </a:ln>
                          <a:solidFill>
                            <a:srgbClr val="0066B3"/>
                          </a:solidFill>
                          <a:effectLst/>
                          <a:latin typeface="Arial" charset="0"/>
                        </a:rPr>
                        <a:t>The Current Exchange Rate System</a:t>
                      </a:r>
                    </a:p>
                  </a:txBody>
                  <a:tcPr marL="0" marR="0" marT="91402" marB="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381000">
                <a:tc>
                  <a:txBody>
                    <a:bodyPr/>
                    <a:lstStyle/>
                    <a:p>
                      <a:pPr marL="0" marR="0" lvl="0" indent="0" algn="l" defTabSz="914400" rtl="0" eaLnBrk="1" fontAlgn="base" latinLnBrk="0" hangingPunct="1">
                        <a:lnSpc>
                          <a:spcPct val="97000"/>
                        </a:lnSpc>
                        <a:spcBef>
                          <a:spcPct val="0"/>
                        </a:spcBef>
                        <a:spcAft>
                          <a:spcPct val="0"/>
                        </a:spcAft>
                        <a:buClrTx/>
                        <a:buSzTx/>
                        <a:buFontTx/>
                        <a:buNone/>
                        <a:tabLst/>
                      </a:pPr>
                      <a:r>
                        <a:rPr kumimoji="0" lang="en-US" sz="1600" b="1" i="0" u="none" strike="noStrike" cap="none" normalizeH="0" baseline="0" dirty="0">
                          <a:ln>
                            <a:noFill/>
                          </a:ln>
                          <a:solidFill>
                            <a:srgbClr val="0066B3"/>
                          </a:solidFill>
                          <a:effectLst/>
                          <a:latin typeface="Arial" charset="0"/>
                        </a:rPr>
                        <a:t>19.3</a:t>
                      </a:r>
                    </a:p>
                  </a:txBody>
                  <a:tcPr marL="0" marR="0" marT="91427" marB="0"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97000"/>
                        </a:lnSpc>
                        <a:spcBef>
                          <a:spcPct val="0"/>
                        </a:spcBef>
                        <a:spcAft>
                          <a:spcPct val="0"/>
                        </a:spcAft>
                        <a:buClrTx/>
                        <a:buSzTx/>
                        <a:buFontTx/>
                        <a:buNone/>
                        <a:tabLst>
                          <a:tab pos="111125" algn="l"/>
                        </a:tabLst>
                      </a:pPr>
                      <a:r>
                        <a:rPr kumimoji="0" lang="en-US" sz="1600" b="1" i="0" u="none" strike="noStrike" cap="none" normalizeH="0" baseline="0" dirty="0">
                          <a:ln>
                            <a:noFill/>
                          </a:ln>
                          <a:solidFill>
                            <a:srgbClr val="0066B3"/>
                          </a:solidFill>
                          <a:effectLst/>
                          <a:latin typeface="Arial" charset="0"/>
                        </a:rPr>
                        <a:t>International Capital Markets</a:t>
                      </a:r>
                    </a:p>
                  </a:txBody>
                  <a:tcPr marL="0" marR="0" marT="91402" marB="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26706">
                <a:tc>
                  <a:txBody>
                    <a:bodyPr/>
                    <a:lstStyle/>
                    <a:p>
                      <a:pPr marL="0" marR="0" lvl="0" indent="0" algn="l" defTabSz="914400" rtl="0" eaLnBrk="1" fontAlgn="base" latinLnBrk="0" hangingPunct="1">
                        <a:lnSpc>
                          <a:spcPct val="97000"/>
                        </a:lnSpc>
                        <a:spcBef>
                          <a:spcPct val="0"/>
                        </a:spcBef>
                        <a:spcAft>
                          <a:spcPct val="0"/>
                        </a:spcAft>
                        <a:buClrTx/>
                        <a:buSzTx/>
                        <a:buFontTx/>
                        <a:buNone/>
                        <a:tabLst/>
                      </a:pPr>
                      <a:endParaRPr kumimoji="0" lang="en-US" sz="1600" b="1" i="0" u="none" strike="noStrike" cap="none" normalizeH="0" baseline="0" dirty="0">
                        <a:ln>
                          <a:noFill/>
                        </a:ln>
                        <a:solidFill>
                          <a:srgbClr val="0066B3"/>
                        </a:solidFill>
                        <a:effectLst/>
                        <a:latin typeface="Arial" charset="0"/>
                      </a:endParaRPr>
                    </a:p>
                  </a:txBody>
                  <a:tcPr marL="0" marR="0" marT="91427" marB="0" horzOverflow="overflow">
                    <a:lnL cap="flat">
                      <a:noFill/>
                    </a:lnL>
                    <a:lnR>
                      <a:noFill/>
                    </a:lnR>
                    <a:lnT>
                      <a:noFill/>
                    </a:lnT>
                    <a:lnB>
                      <a:noFill/>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97000"/>
                        </a:lnSpc>
                        <a:spcBef>
                          <a:spcPct val="0"/>
                        </a:spcBef>
                        <a:spcAft>
                          <a:spcPct val="0"/>
                        </a:spcAft>
                        <a:buClrTx/>
                        <a:buSzTx/>
                        <a:buFontTx/>
                        <a:buNone/>
                        <a:tabLst/>
                      </a:pPr>
                      <a:r>
                        <a:rPr kumimoji="0" lang="en-US" sz="1600" b="1" i="0" u="none" strike="noStrike" cap="none" normalizeH="0" baseline="0" dirty="0">
                          <a:ln>
                            <a:noFill/>
                          </a:ln>
                          <a:solidFill>
                            <a:srgbClr val="0066B3"/>
                          </a:solidFill>
                          <a:effectLst/>
                          <a:latin typeface="Arial" charset="0"/>
                        </a:rPr>
                        <a:t>Appendix: The Gold Standard and the Bretton Woods System</a:t>
                      </a:r>
                    </a:p>
                  </a:txBody>
                  <a:tcPr marL="0" marR="0" marT="91402" marB="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0" name="Title 1"/>
          <p:cNvSpPr txBox="1">
            <a:spLocks/>
          </p:cNvSpPr>
          <p:nvPr userDrawn="1"/>
        </p:nvSpPr>
        <p:spPr bwMode="auto">
          <a:xfrm>
            <a:off x="460375" y="354427"/>
            <a:ext cx="1249362" cy="331373"/>
          </a:xfrm>
          <a:prstGeom prst="rect">
            <a:avLst/>
          </a:prstGeom>
          <a:noFill/>
          <a:ln>
            <a:miter lim="800000"/>
            <a:headEnd/>
            <a:tailEnd/>
          </a:ln>
        </p:spPr>
        <p:txBody>
          <a:bodyPr wrap="square" anchor="ctr">
            <a:spAutoFit/>
          </a:bodyPr>
          <a:lstStyle>
            <a:lvl1pPr algn="l" rtl="0" eaLnBrk="0" fontAlgn="base" hangingPunct="0">
              <a:spcBef>
                <a:spcPct val="0"/>
              </a:spcBef>
              <a:spcAft>
                <a:spcPct val="0"/>
              </a:spcAft>
              <a:defRPr sz="2400" b="1">
                <a:solidFill>
                  <a:srgbClr val="194F8B"/>
                </a:solidFill>
                <a:latin typeface="+mj-lt"/>
                <a:ea typeface="+mj-ea"/>
                <a:cs typeface="+mj-cs"/>
              </a:defRPr>
            </a:lvl1pPr>
            <a:lvl2pPr algn="l" rtl="0" eaLnBrk="0" fontAlgn="base" hangingPunct="0">
              <a:spcBef>
                <a:spcPct val="0"/>
              </a:spcBef>
              <a:spcAft>
                <a:spcPct val="0"/>
              </a:spcAft>
              <a:defRPr sz="2400" b="1">
                <a:solidFill>
                  <a:srgbClr val="194F8B"/>
                </a:solidFill>
                <a:latin typeface="Arial" charset="0"/>
              </a:defRPr>
            </a:lvl2pPr>
            <a:lvl3pPr algn="l" rtl="0" eaLnBrk="0" fontAlgn="base" hangingPunct="0">
              <a:spcBef>
                <a:spcPct val="0"/>
              </a:spcBef>
              <a:spcAft>
                <a:spcPct val="0"/>
              </a:spcAft>
              <a:defRPr sz="2400" b="1">
                <a:solidFill>
                  <a:srgbClr val="194F8B"/>
                </a:solidFill>
                <a:latin typeface="Arial" charset="0"/>
              </a:defRPr>
            </a:lvl3pPr>
            <a:lvl4pPr algn="l" rtl="0" eaLnBrk="0" fontAlgn="base" hangingPunct="0">
              <a:spcBef>
                <a:spcPct val="0"/>
              </a:spcBef>
              <a:spcAft>
                <a:spcPct val="0"/>
              </a:spcAft>
              <a:defRPr sz="2400" b="1">
                <a:solidFill>
                  <a:srgbClr val="194F8B"/>
                </a:solidFill>
                <a:latin typeface="Arial" charset="0"/>
              </a:defRPr>
            </a:lvl4pPr>
            <a:lvl5pPr algn="l" rtl="0" eaLnBrk="0" fontAlgn="base" hangingPunct="0">
              <a:spcBef>
                <a:spcPct val="0"/>
              </a:spcBef>
              <a:spcAft>
                <a:spcPct val="0"/>
              </a:spcAft>
              <a:defRPr sz="2400" b="1">
                <a:solidFill>
                  <a:srgbClr val="194F8B"/>
                </a:solidFill>
                <a:latin typeface="Arial" charset="0"/>
              </a:defRPr>
            </a:lvl5pPr>
            <a:lvl6pPr marL="457200" algn="l" rtl="0" fontAlgn="base">
              <a:spcBef>
                <a:spcPct val="0"/>
              </a:spcBef>
              <a:spcAft>
                <a:spcPct val="0"/>
              </a:spcAft>
              <a:defRPr sz="2400" b="1">
                <a:solidFill>
                  <a:srgbClr val="194F8B"/>
                </a:solidFill>
                <a:latin typeface="Arial" charset="0"/>
              </a:defRPr>
            </a:lvl6pPr>
            <a:lvl7pPr marL="914400" algn="l" rtl="0" fontAlgn="base">
              <a:spcBef>
                <a:spcPct val="0"/>
              </a:spcBef>
              <a:spcAft>
                <a:spcPct val="0"/>
              </a:spcAft>
              <a:defRPr sz="2400" b="1">
                <a:solidFill>
                  <a:srgbClr val="194F8B"/>
                </a:solidFill>
                <a:latin typeface="Arial" charset="0"/>
              </a:defRPr>
            </a:lvl7pPr>
            <a:lvl8pPr marL="1371600" algn="l" rtl="0" fontAlgn="base">
              <a:spcBef>
                <a:spcPct val="0"/>
              </a:spcBef>
              <a:spcAft>
                <a:spcPct val="0"/>
              </a:spcAft>
              <a:defRPr sz="2400" b="1">
                <a:solidFill>
                  <a:srgbClr val="194F8B"/>
                </a:solidFill>
                <a:latin typeface="Arial" charset="0"/>
              </a:defRPr>
            </a:lvl8pPr>
            <a:lvl9pPr marL="1828800" algn="l" rtl="0" fontAlgn="base">
              <a:spcBef>
                <a:spcPct val="0"/>
              </a:spcBef>
              <a:spcAft>
                <a:spcPct val="0"/>
              </a:spcAft>
              <a:defRPr sz="2400" b="1">
                <a:solidFill>
                  <a:srgbClr val="194F8B"/>
                </a:solidFill>
                <a:latin typeface="Arial" charset="0"/>
              </a:defRPr>
            </a:lvl9pPr>
          </a:lstStyle>
          <a:p>
            <a:pPr>
              <a:lnSpc>
                <a:spcPts val="2000"/>
              </a:lnSpc>
            </a:pPr>
            <a:r>
              <a:rPr lang="en-US" sz="1600" b="0" kern="0" dirty="0">
                <a:solidFill>
                  <a:srgbClr val="231F20"/>
                </a:solidFill>
                <a:cs typeface="Arial" charset="0"/>
              </a:rPr>
              <a:t>CHAPTER</a:t>
            </a:r>
          </a:p>
        </p:txBody>
      </p:sp>
      <p:sp>
        <p:nvSpPr>
          <p:cNvPr id="11" name="Rectangle 10"/>
          <p:cNvSpPr/>
          <p:nvPr userDrawn="1"/>
        </p:nvSpPr>
        <p:spPr>
          <a:xfrm>
            <a:off x="1709737" y="0"/>
            <a:ext cx="7434263" cy="685800"/>
          </a:xfrm>
          <a:prstGeom prst="rect">
            <a:avLst/>
          </a:prstGeom>
        </p:spPr>
        <p:txBody>
          <a:bodyPr wrap="square" rtlCol="0" anchor="ctr">
            <a:spAutoFit/>
          </a:bodyPr>
          <a:lstStyle/>
          <a:p>
            <a:pPr algn="ctr">
              <a:lnSpc>
                <a:spcPts val="2400"/>
              </a:lnSpc>
            </a:pPr>
            <a:endParaRPr lang="en-US" b="1" dirty="0">
              <a:solidFill>
                <a:srgbClr val="7B0046"/>
              </a:solidFill>
            </a:endParaRPr>
          </a:p>
        </p:txBody>
      </p:sp>
      <p:sp>
        <p:nvSpPr>
          <p:cNvPr id="13" name="Rectangle 12"/>
          <p:cNvSpPr/>
          <p:nvPr userDrawn="1"/>
        </p:nvSpPr>
        <p:spPr>
          <a:xfrm>
            <a:off x="0" y="0"/>
            <a:ext cx="1709737" cy="1695450"/>
          </a:xfrm>
          <a:prstGeom prst="rect">
            <a:avLst/>
          </a:prstGeom>
          <a:solidFill>
            <a:srgbClr val="256ABD"/>
          </a:solidFill>
        </p:spPr>
        <p:txBody>
          <a:bodyPr wrap="square" rtlCol="0" anchor="ctr">
            <a:spAutoFit/>
          </a:bodyPr>
          <a:lstStyle/>
          <a:p>
            <a:pPr algn="ctr">
              <a:lnSpc>
                <a:spcPts val="2400"/>
              </a:lnSpc>
            </a:pPr>
            <a:endParaRPr lang="en-US" b="1" dirty="0">
              <a:solidFill>
                <a:srgbClr val="7B0046"/>
              </a:solidFill>
            </a:endParaRPr>
          </a:p>
        </p:txBody>
      </p:sp>
      <p:sp>
        <p:nvSpPr>
          <p:cNvPr id="8" name="TextBox 7"/>
          <p:cNvSpPr txBox="1">
            <a:spLocks noChangeArrowheads="1"/>
          </p:cNvSpPr>
          <p:nvPr userDrawn="1"/>
        </p:nvSpPr>
        <p:spPr bwMode="auto">
          <a:xfrm>
            <a:off x="311944" y="520113"/>
            <a:ext cx="1391444" cy="1200329"/>
          </a:xfrm>
          <a:prstGeom prst="rect">
            <a:avLst/>
          </a:prstGeom>
          <a:noFill/>
          <a:ln w="9525">
            <a:noFill/>
            <a:miter lim="800000"/>
            <a:headEnd/>
            <a:tailEnd/>
          </a:ln>
        </p:spPr>
        <p:txBody>
          <a:bodyPr wrap="square">
            <a:spAutoFit/>
          </a:bodyPr>
          <a:lstStyle/>
          <a:p>
            <a:pPr algn="ctr"/>
            <a:r>
              <a:rPr lang="en-US" sz="7200" b="1" dirty="0">
                <a:solidFill>
                  <a:schemeClr val="bg1"/>
                </a:solidFill>
                <a:latin typeface="+mn-lt"/>
              </a:rPr>
              <a:t>19</a:t>
            </a:r>
            <a:endParaRPr lang="en-US" sz="9600" b="1" dirty="0">
              <a:solidFill>
                <a:schemeClr val="bg1"/>
              </a:solidFill>
              <a:latin typeface="+mn-lt"/>
            </a:endParaRPr>
          </a:p>
        </p:txBody>
      </p:sp>
      <p:sp>
        <p:nvSpPr>
          <p:cNvPr id="14" name="TextBox 13"/>
          <p:cNvSpPr txBox="1"/>
          <p:nvPr userDrawn="1"/>
        </p:nvSpPr>
        <p:spPr>
          <a:xfrm>
            <a:off x="361156" y="381000"/>
            <a:ext cx="1391444" cy="369332"/>
          </a:xfrm>
          <a:prstGeom prst="rect">
            <a:avLst/>
          </a:prstGeom>
          <a:noFill/>
        </p:spPr>
        <p:txBody>
          <a:bodyPr wrap="square" rtlCol="0">
            <a:spAutoFit/>
          </a:bodyPr>
          <a:lstStyle/>
          <a:p>
            <a:pPr algn="ctr"/>
            <a:r>
              <a:rPr lang="en-US" dirty="0">
                <a:solidFill>
                  <a:srgbClr val="89B8CF"/>
                </a:solidFill>
              </a:rPr>
              <a:t>CHAPTER</a:t>
            </a:r>
          </a:p>
        </p:txBody>
      </p:sp>
      <p:sp>
        <p:nvSpPr>
          <p:cNvPr id="4" name="Title 3"/>
          <p:cNvSpPr>
            <a:spLocks noGrp="1"/>
          </p:cNvSpPr>
          <p:nvPr>
            <p:ph type="title" hasCustomPrompt="1"/>
          </p:nvPr>
        </p:nvSpPr>
        <p:spPr>
          <a:xfrm>
            <a:off x="1689100" y="635000"/>
            <a:ext cx="7454900" cy="1143000"/>
          </a:xfrm>
          <a:prstGeom prst="rect">
            <a:avLst/>
          </a:prstGeom>
        </p:spPr>
        <p:txBody>
          <a:bodyPr/>
          <a:lstStyle>
            <a:lvl1pPr>
              <a:defRPr sz="4000" b="1" baseline="0">
                <a:solidFill>
                  <a:schemeClr val="tx1"/>
                </a:solidFill>
                <a:latin typeface="+mn-lt"/>
              </a:defRPr>
            </a:lvl1pPr>
          </a:lstStyle>
          <a:p>
            <a:r>
              <a:rPr lang="en-US" dirty="0"/>
              <a:t>Chapter title:</a:t>
            </a:r>
            <a:br>
              <a:rPr lang="en-US" dirty="0"/>
            </a:br>
            <a:r>
              <a:rPr lang="en-US" dirty="0"/>
              <a:t>Chapter subtitle</a:t>
            </a:r>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352800" y="2032000"/>
            <a:ext cx="5638800" cy="2394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499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1000"/>
                                        <p:tgtEl>
                                          <p:spTgt spid="9"/>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8"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arning Objectiv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defRPr/>
            </a:lvl1pPr>
          </a:lstStyle>
          <a:p>
            <a:r>
              <a:rPr lang="en-US" dirty="0"/>
              <a:t>Chapter subtitle</a:t>
            </a:r>
          </a:p>
        </p:txBody>
      </p:sp>
      <p:sp>
        <p:nvSpPr>
          <p:cNvPr id="3" name="Text Box 9"/>
          <p:cNvSpPr txBox="1">
            <a:spLocks noChangeArrowheads="1"/>
          </p:cNvSpPr>
          <p:nvPr userDrawn="1"/>
        </p:nvSpPr>
        <p:spPr bwMode="auto">
          <a:xfrm>
            <a:off x="452438" y="2435225"/>
            <a:ext cx="2870200" cy="307975"/>
          </a:xfrm>
          <a:prstGeom prst="rect">
            <a:avLst/>
          </a:prstGeom>
          <a:solidFill>
            <a:srgbClr val="0066B3"/>
          </a:solidFill>
          <a:ln w="9525">
            <a:noFill/>
            <a:miter lim="800000"/>
            <a:headEnd/>
            <a:tailEnd/>
          </a:ln>
        </p:spPr>
        <p:txBody>
          <a:bodyPr lIns="45720" rIns="45720" anchor="ctr">
            <a:spAutoFit/>
          </a:bodyPr>
          <a:lstStyle/>
          <a:p>
            <a:r>
              <a:rPr lang="en-US" sz="1400" b="1" dirty="0">
                <a:solidFill>
                  <a:schemeClr val="bg1"/>
                </a:solidFill>
              </a:rPr>
              <a:t>         LEARNING</a:t>
            </a:r>
            <a:r>
              <a:rPr lang="en-US" sz="1400" dirty="0">
                <a:solidFill>
                  <a:schemeClr val="bg1"/>
                </a:solidFill>
              </a:rPr>
              <a:t> OBJECTIVE</a:t>
            </a:r>
            <a:endParaRPr lang="en-US" sz="1400" b="1" dirty="0">
              <a:solidFill>
                <a:schemeClr val="bg1"/>
              </a:solidFill>
            </a:endParaRPr>
          </a:p>
        </p:txBody>
      </p:sp>
      <p:sp>
        <p:nvSpPr>
          <p:cNvPr id="5" name="Content Placeholder 4"/>
          <p:cNvSpPr>
            <a:spLocks noGrp="1"/>
          </p:cNvSpPr>
          <p:nvPr>
            <p:ph sz="quarter" idx="10" hasCustomPrompt="1"/>
          </p:nvPr>
        </p:nvSpPr>
        <p:spPr>
          <a:xfrm>
            <a:off x="452438" y="2438400"/>
            <a:ext cx="614362" cy="304800"/>
          </a:xfrm>
          <a:prstGeom prst="rect">
            <a:avLst/>
          </a:prstGeom>
        </p:spPr>
        <p:txBody>
          <a:bodyPr/>
          <a:lstStyle>
            <a:lvl1pPr>
              <a:defRPr sz="1400" b="1" i="0">
                <a:solidFill>
                  <a:schemeClr val="bg1"/>
                </a:solidFill>
              </a:defRPr>
            </a:lvl1pPr>
          </a:lstStyle>
          <a:p>
            <a:pPr lvl="0"/>
            <a:r>
              <a:rPr lang="en-US" dirty="0" err="1"/>
              <a:t>X.y</a:t>
            </a:r>
            <a:endParaRPr lang="en-US" dirty="0"/>
          </a:p>
        </p:txBody>
      </p:sp>
      <p:sp>
        <p:nvSpPr>
          <p:cNvPr id="7" name="Text Placeholder 6"/>
          <p:cNvSpPr>
            <a:spLocks noGrp="1"/>
          </p:cNvSpPr>
          <p:nvPr>
            <p:ph type="body" sz="quarter" idx="11" hasCustomPrompt="1"/>
          </p:nvPr>
        </p:nvSpPr>
        <p:spPr>
          <a:xfrm>
            <a:off x="452438" y="2743200"/>
            <a:ext cx="8310562" cy="990600"/>
          </a:xfrm>
          <a:prstGeom prst="rect">
            <a:avLst/>
          </a:prstGeom>
        </p:spPr>
        <p:txBody>
          <a:bodyPr/>
          <a:lstStyle>
            <a:lvl1pPr marL="0" indent="0">
              <a:defRPr sz="1800" i="0" baseline="0">
                <a:solidFill>
                  <a:srgbClr val="0066B3"/>
                </a:solidFill>
              </a:defRPr>
            </a:lvl1pPr>
            <a:lvl2pPr>
              <a:defRPr sz="1800">
                <a:solidFill>
                  <a:srgbClr val="0066B3"/>
                </a:solidFill>
              </a:defRPr>
            </a:lvl2pPr>
            <a:lvl3pPr>
              <a:defRPr sz="1800">
                <a:solidFill>
                  <a:srgbClr val="0066B3"/>
                </a:solidFill>
              </a:defRPr>
            </a:lvl3pPr>
            <a:lvl4pPr>
              <a:defRPr sz="1800">
                <a:solidFill>
                  <a:srgbClr val="0066B3"/>
                </a:solidFill>
              </a:defRPr>
            </a:lvl4pPr>
            <a:lvl5pPr>
              <a:defRPr sz="1800">
                <a:solidFill>
                  <a:srgbClr val="0066B3"/>
                </a:solidFill>
              </a:defRPr>
            </a:lvl5pPr>
          </a:lstStyle>
          <a:p>
            <a:pPr lvl="0"/>
            <a:r>
              <a:rPr lang="en-US" dirty="0"/>
              <a:t>Insert learning objective</a:t>
            </a:r>
          </a:p>
        </p:txBody>
      </p:sp>
      <p:sp>
        <p:nvSpPr>
          <p:cNvPr id="8" name="Rectangle 4"/>
          <p:cNvSpPr>
            <a:spLocks noChangeArrowheads="1"/>
          </p:cNvSpPr>
          <p:nvPr userDrawn="1"/>
        </p:nvSpPr>
        <p:spPr bwMode="auto">
          <a:xfrm>
            <a:off x="8386763" y="6630988"/>
            <a:ext cx="762000" cy="228600"/>
          </a:xfrm>
          <a:prstGeom prst="rect">
            <a:avLst/>
          </a:prstGeom>
          <a:gradFill rotWithShape="1">
            <a:gsLst>
              <a:gs pos="0">
                <a:srgbClr val="89B8CF"/>
              </a:gs>
              <a:gs pos="100000">
                <a:srgbClr val="256ABD"/>
              </a:gs>
            </a:gsLst>
            <a:lin ang="5400000" scaled="1"/>
          </a:gradFill>
          <a:ln w="9525">
            <a:noFill/>
            <a:miter lim="800000"/>
            <a:headEnd/>
            <a:tailEnd/>
          </a:ln>
          <a:effectLst/>
        </p:spPr>
        <p:txBody>
          <a:bodyPr anchor="ctr" anchorCtr="1"/>
          <a:lstStyle/>
          <a:p>
            <a:pPr algn="r" fontAlgn="auto">
              <a:spcBef>
                <a:spcPts val="0"/>
              </a:spcBef>
              <a:spcAft>
                <a:spcPts val="0"/>
              </a:spcAft>
              <a:defRPr/>
            </a:pPr>
            <a:fld id="{9EF81B78-AD51-421F-8D8B-5E603864CF1F}" type="slidenum">
              <a:rPr lang="en-US" sz="1200">
                <a:solidFill>
                  <a:schemeClr val="bg1"/>
                </a:solidFill>
                <a:cs typeface="+mn-cs"/>
              </a:rPr>
              <a:pPr algn="r" fontAlgn="auto">
                <a:spcBef>
                  <a:spcPts val="0"/>
                </a:spcBef>
                <a:spcAft>
                  <a:spcPts val="0"/>
                </a:spcAft>
                <a:defRPr/>
              </a:pPr>
              <a:t>‹#›</a:t>
            </a:fld>
            <a:r>
              <a:rPr lang="en-US" sz="1200" dirty="0">
                <a:solidFill>
                  <a:schemeClr val="bg1"/>
                </a:solidFill>
                <a:cs typeface="+mn-cs"/>
              </a:rPr>
              <a:t> of 41</a:t>
            </a:r>
          </a:p>
        </p:txBody>
      </p:sp>
      <p:sp>
        <p:nvSpPr>
          <p:cNvPr id="9" name="Rectangle 5"/>
          <p:cNvSpPr>
            <a:spLocks noChangeArrowheads="1"/>
          </p:cNvSpPr>
          <p:nvPr userDrawn="1"/>
        </p:nvSpPr>
        <p:spPr bwMode="auto">
          <a:xfrm>
            <a:off x="0" y="6623050"/>
            <a:ext cx="8420100" cy="234950"/>
          </a:xfrm>
          <a:prstGeom prst="rect">
            <a:avLst/>
          </a:prstGeom>
          <a:noFill/>
          <a:ln w="9525">
            <a:noFill/>
            <a:miter lim="800000"/>
            <a:headEnd/>
            <a:tailEnd/>
          </a:ln>
          <a:effectLst/>
        </p:spPr>
        <p:txBody>
          <a:bodyPr anchor="ctr"/>
          <a:lstStyle/>
          <a:p>
            <a:pPr eaLnBrk="0" hangingPunct="0"/>
            <a:r>
              <a:rPr lang="en-US" sz="900" dirty="0">
                <a:solidFill>
                  <a:schemeClr val="bg2"/>
                </a:solidFill>
              </a:rPr>
              <a:t>© 2015 Pearson Education, Inc.</a:t>
            </a:r>
          </a:p>
        </p:txBody>
      </p:sp>
    </p:spTree>
    <p:extLst>
      <p:ext uri="{BB962C8B-B14F-4D97-AF65-F5344CB8AC3E}">
        <p14:creationId xmlns:p14="http://schemas.microsoft.com/office/powerpoint/2010/main" val="114419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Rectangle 4"/>
          <p:cNvSpPr>
            <a:spLocks noChangeArrowheads="1"/>
          </p:cNvSpPr>
          <p:nvPr userDrawn="1"/>
        </p:nvSpPr>
        <p:spPr bwMode="auto">
          <a:xfrm>
            <a:off x="8386763" y="6630988"/>
            <a:ext cx="762000" cy="228600"/>
          </a:xfrm>
          <a:prstGeom prst="rect">
            <a:avLst/>
          </a:prstGeom>
          <a:gradFill rotWithShape="1">
            <a:gsLst>
              <a:gs pos="0">
                <a:srgbClr val="89B8CF"/>
              </a:gs>
              <a:gs pos="100000">
                <a:srgbClr val="256ABD"/>
              </a:gs>
            </a:gsLst>
            <a:lin ang="5400000" scaled="1"/>
          </a:gradFill>
          <a:ln w="9525">
            <a:noFill/>
            <a:miter lim="800000"/>
            <a:headEnd/>
            <a:tailEnd/>
          </a:ln>
          <a:effectLst/>
        </p:spPr>
        <p:txBody>
          <a:bodyPr anchor="ctr" anchorCtr="1"/>
          <a:lstStyle/>
          <a:p>
            <a:pPr algn="r" fontAlgn="auto">
              <a:spcBef>
                <a:spcPts val="0"/>
              </a:spcBef>
              <a:spcAft>
                <a:spcPts val="0"/>
              </a:spcAft>
              <a:defRPr/>
            </a:pPr>
            <a:fld id="{9EF81B78-AD51-421F-8D8B-5E603864CF1F}" type="slidenum">
              <a:rPr lang="en-US" sz="1200">
                <a:solidFill>
                  <a:schemeClr val="bg1"/>
                </a:solidFill>
                <a:cs typeface="+mn-cs"/>
              </a:rPr>
              <a:pPr algn="r" fontAlgn="auto">
                <a:spcBef>
                  <a:spcPts val="0"/>
                </a:spcBef>
                <a:spcAft>
                  <a:spcPts val="0"/>
                </a:spcAft>
                <a:defRPr/>
              </a:pPr>
              <a:t>‹#›</a:t>
            </a:fld>
            <a:r>
              <a:rPr lang="en-US" sz="1200" dirty="0">
                <a:solidFill>
                  <a:schemeClr val="bg1"/>
                </a:solidFill>
                <a:cs typeface="+mn-cs"/>
              </a:rPr>
              <a:t> of 41</a:t>
            </a:r>
          </a:p>
        </p:txBody>
      </p:sp>
      <p:sp>
        <p:nvSpPr>
          <p:cNvPr id="3" name="Rectangle 5"/>
          <p:cNvSpPr>
            <a:spLocks noChangeArrowheads="1"/>
          </p:cNvSpPr>
          <p:nvPr userDrawn="1"/>
        </p:nvSpPr>
        <p:spPr bwMode="auto">
          <a:xfrm>
            <a:off x="0" y="6623050"/>
            <a:ext cx="8420100" cy="234950"/>
          </a:xfrm>
          <a:prstGeom prst="rect">
            <a:avLst/>
          </a:prstGeom>
          <a:noFill/>
          <a:ln w="9525">
            <a:noFill/>
            <a:miter lim="800000"/>
            <a:headEnd/>
            <a:tailEnd/>
          </a:ln>
          <a:effectLst/>
        </p:spPr>
        <p:txBody>
          <a:bodyPr anchor="ctr"/>
          <a:lstStyle/>
          <a:p>
            <a:pPr eaLnBrk="0" hangingPunct="0"/>
            <a:r>
              <a:rPr lang="en-US" sz="900" dirty="0">
                <a:solidFill>
                  <a:schemeClr val="bg2"/>
                </a:solidFill>
              </a:rPr>
              <a:t>© 2015 Pearson Education, Inc.</a:t>
            </a:r>
          </a:p>
        </p:txBody>
      </p:sp>
      <p:sp>
        <p:nvSpPr>
          <p:cNvPr id="12" name="Rectangle 11"/>
          <p:cNvSpPr/>
          <p:nvPr userDrawn="1"/>
        </p:nvSpPr>
        <p:spPr>
          <a:xfrm>
            <a:off x="0" y="0"/>
            <a:ext cx="9148764" cy="640080"/>
          </a:xfrm>
          <a:prstGeom prst="rect">
            <a:avLst/>
          </a:prstGeom>
          <a:solidFill>
            <a:srgbClr val="89B8CF"/>
          </a:solidFill>
          <a:ln w="38100" cap="rnd">
            <a:noFill/>
          </a:ln>
        </p:spPr>
        <p:txBody>
          <a:bodyPr wrap="square" rtlCol="0" anchor="ctr">
            <a:spAutoFit/>
          </a:bodyPr>
          <a:lstStyle/>
          <a:p>
            <a:pPr algn="ctr">
              <a:lnSpc>
                <a:spcPts val="2400"/>
              </a:lnSpc>
            </a:pPr>
            <a:endParaRPr lang="en-US" b="1" dirty="0">
              <a:solidFill>
                <a:srgbClr val="7B0046"/>
              </a:solidFill>
            </a:endParaRPr>
          </a:p>
        </p:txBody>
      </p:sp>
      <p:sp>
        <p:nvSpPr>
          <p:cNvPr id="5" name="Title 4"/>
          <p:cNvSpPr>
            <a:spLocks noGrp="1"/>
          </p:cNvSpPr>
          <p:nvPr>
            <p:ph type="title"/>
          </p:nvPr>
        </p:nvSpPr>
        <p:spPr>
          <a:xfrm>
            <a:off x="0" y="0"/>
            <a:ext cx="9144000" cy="640080"/>
          </a:xfrm>
          <a:prstGeom prst="rect">
            <a:avLst/>
          </a:prstGeom>
        </p:spPr>
        <p:txBody>
          <a:bodyPr/>
          <a:lstStyle>
            <a:lvl1pPr>
              <a:defRPr sz="3200" b="0">
                <a:solidFill>
                  <a:schemeClr val="accent2">
                    <a:lumMod val="75000"/>
                  </a:schemeClr>
                </a:solidFill>
                <a:latin typeface="+mn-lt"/>
              </a:defRPr>
            </a:lvl1pPr>
          </a:lstStyle>
          <a:p>
            <a:r>
              <a:rPr lang="en-US" dirty="0"/>
              <a:t>Click to edit Master title style</a:t>
            </a:r>
          </a:p>
        </p:txBody>
      </p:sp>
      <p:cxnSp>
        <p:nvCxnSpPr>
          <p:cNvPr id="17" name="Straight Connector 16"/>
          <p:cNvCxnSpPr/>
          <p:nvPr userDrawn="1"/>
        </p:nvCxnSpPr>
        <p:spPr bwMode="auto">
          <a:xfrm>
            <a:off x="0" y="640080"/>
            <a:ext cx="9144000" cy="0"/>
          </a:xfrm>
          <a:prstGeom prst="line">
            <a:avLst/>
          </a:prstGeom>
          <a:noFill/>
          <a:ln w="38100" cap="flat" cmpd="sng" algn="ctr">
            <a:solidFill>
              <a:schemeClr val="accent2">
                <a:lumMod val="75000"/>
              </a:schemeClr>
            </a:solidFill>
            <a:prstDash val="solid"/>
            <a:round/>
            <a:headEnd type="none" w="med" len="med"/>
            <a:tailEnd type="none" w="med" len="med"/>
          </a:ln>
          <a:effectLst/>
        </p:spPr>
      </p:cxnSp>
      <p:sp>
        <p:nvSpPr>
          <p:cNvPr id="9" name="Text Placeholder 8"/>
          <p:cNvSpPr>
            <a:spLocks noGrp="1"/>
          </p:cNvSpPr>
          <p:nvPr>
            <p:ph type="body" sz="quarter" idx="11" hasCustomPrompt="1"/>
          </p:nvPr>
        </p:nvSpPr>
        <p:spPr>
          <a:xfrm>
            <a:off x="152400" y="838200"/>
            <a:ext cx="8839200" cy="5638800"/>
          </a:xfrm>
          <a:prstGeom prst="rect">
            <a:avLst/>
          </a:prstGeom>
        </p:spPr>
        <p:txBody>
          <a:bodyPr/>
          <a:lstStyle>
            <a:lvl1pPr marL="0" indent="0">
              <a:spcBef>
                <a:spcPts val="600"/>
              </a:spcBef>
              <a:defRPr sz="2200" i="0" baseline="0"/>
            </a:lvl1pPr>
          </a:lstStyle>
          <a:p>
            <a:pPr lvl="0"/>
            <a:r>
              <a:rPr lang="en-US" dirty="0"/>
              <a:t>Text-only content</a:t>
            </a:r>
          </a:p>
        </p:txBody>
      </p:sp>
    </p:spTree>
    <p:extLst>
      <p:ext uri="{BB962C8B-B14F-4D97-AF65-F5344CB8AC3E}">
        <p14:creationId xmlns:p14="http://schemas.microsoft.com/office/powerpoint/2010/main" val="3763531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figure">
    <p:spTree>
      <p:nvGrpSpPr>
        <p:cNvPr id="1" name=""/>
        <p:cNvGrpSpPr/>
        <p:nvPr/>
      </p:nvGrpSpPr>
      <p:grpSpPr>
        <a:xfrm>
          <a:off x="0" y="0"/>
          <a:ext cx="0" cy="0"/>
          <a:chOff x="0" y="0"/>
          <a:chExt cx="0" cy="0"/>
        </a:xfrm>
      </p:grpSpPr>
      <p:sp>
        <p:nvSpPr>
          <p:cNvPr id="2" name="Rectangle 4"/>
          <p:cNvSpPr>
            <a:spLocks noChangeArrowheads="1"/>
          </p:cNvSpPr>
          <p:nvPr userDrawn="1"/>
        </p:nvSpPr>
        <p:spPr bwMode="auto">
          <a:xfrm>
            <a:off x="8386763" y="6630988"/>
            <a:ext cx="762000" cy="228600"/>
          </a:xfrm>
          <a:prstGeom prst="rect">
            <a:avLst/>
          </a:prstGeom>
          <a:gradFill rotWithShape="1">
            <a:gsLst>
              <a:gs pos="0">
                <a:srgbClr val="89B8CF"/>
              </a:gs>
              <a:gs pos="100000">
                <a:srgbClr val="256ABD"/>
              </a:gs>
            </a:gsLst>
            <a:lin ang="5400000" scaled="1"/>
          </a:gradFill>
          <a:ln w="9525">
            <a:noFill/>
            <a:miter lim="800000"/>
            <a:headEnd/>
            <a:tailEnd/>
          </a:ln>
          <a:effectLst/>
        </p:spPr>
        <p:txBody>
          <a:bodyPr anchor="ctr" anchorCtr="1"/>
          <a:lstStyle/>
          <a:p>
            <a:pPr algn="r" fontAlgn="auto">
              <a:spcBef>
                <a:spcPts val="0"/>
              </a:spcBef>
              <a:spcAft>
                <a:spcPts val="0"/>
              </a:spcAft>
              <a:defRPr/>
            </a:pPr>
            <a:fld id="{9EF81B78-AD51-421F-8D8B-5E603864CF1F}" type="slidenum">
              <a:rPr lang="en-US" sz="1200">
                <a:solidFill>
                  <a:schemeClr val="bg1"/>
                </a:solidFill>
                <a:cs typeface="+mn-cs"/>
              </a:rPr>
              <a:pPr algn="r" fontAlgn="auto">
                <a:spcBef>
                  <a:spcPts val="0"/>
                </a:spcBef>
                <a:spcAft>
                  <a:spcPts val="0"/>
                </a:spcAft>
                <a:defRPr/>
              </a:pPr>
              <a:t>‹#›</a:t>
            </a:fld>
            <a:r>
              <a:rPr lang="en-US" sz="1200" dirty="0">
                <a:solidFill>
                  <a:schemeClr val="bg1"/>
                </a:solidFill>
                <a:cs typeface="+mn-cs"/>
              </a:rPr>
              <a:t> of 41</a:t>
            </a:r>
          </a:p>
        </p:txBody>
      </p:sp>
      <p:sp>
        <p:nvSpPr>
          <p:cNvPr id="3" name="Rectangle 5"/>
          <p:cNvSpPr>
            <a:spLocks noChangeArrowheads="1"/>
          </p:cNvSpPr>
          <p:nvPr userDrawn="1"/>
        </p:nvSpPr>
        <p:spPr bwMode="auto">
          <a:xfrm>
            <a:off x="0" y="6623050"/>
            <a:ext cx="8420100" cy="234950"/>
          </a:xfrm>
          <a:prstGeom prst="rect">
            <a:avLst/>
          </a:prstGeom>
          <a:noFill/>
          <a:ln w="9525">
            <a:noFill/>
            <a:miter lim="800000"/>
            <a:headEnd/>
            <a:tailEnd/>
          </a:ln>
          <a:effectLst/>
        </p:spPr>
        <p:txBody>
          <a:bodyPr anchor="ctr"/>
          <a:lstStyle/>
          <a:p>
            <a:pPr eaLnBrk="0" hangingPunct="0"/>
            <a:r>
              <a:rPr lang="en-US" sz="900" dirty="0">
                <a:solidFill>
                  <a:schemeClr val="bg2"/>
                </a:solidFill>
              </a:rPr>
              <a:t>© 2015 Pearson Education, Inc.</a:t>
            </a:r>
          </a:p>
        </p:txBody>
      </p:sp>
      <p:sp>
        <p:nvSpPr>
          <p:cNvPr id="12" name="Rectangle 11"/>
          <p:cNvSpPr/>
          <p:nvPr userDrawn="1"/>
        </p:nvSpPr>
        <p:spPr>
          <a:xfrm>
            <a:off x="0" y="0"/>
            <a:ext cx="9148764" cy="640080"/>
          </a:xfrm>
          <a:prstGeom prst="rect">
            <a:avLst/>
          </a:prstGeom>
          <a:solidFill>
            <a:srgbClr val="89B8CF"/>
          </a:solidFill>
          <a:ln w="38100" cap="rnd">
            <a:noFill/>
          </a:ln>
        </p:spPr>
        <p:txBody>
          <a:bodyPr wrap="square" rtlCol="0" anchor="ctr">
            <a:spAutoFit/>
          </a:bodyPr>
          <a:lstStyle/>
          <a:p>
            <a:pPr algn="ctr">
              <a:lnSpc>
                <a:spcPts val="2400"/>
              </a:lnSpc>
            </a:pPr>
            <a:endParaRPr lang="en-US" b="1" dirty="0">
              <a:solidFill>
                <a:srgbClr val="7B0046"/>
              </a:solidFill>
            </a:endParaRPr>
          </a:p>
        </p:txBody>
      </p:sp>
      <p:sp>
        <p:nvSpPr>
          <p:cNvPr id="6" name="Title 5"/>
          <p:cNvSpPr>
            <a:spLocks noGrp="1"/>
          </p:cNvSpPr>
          <p:nvPr>
            <p:ph type="title"/>
          </p:nvPr>
        </p:nvSpPr>
        <p:spPr>
          <a:xfrm>
            <a:off x="0" y="0"/>
            <a:ext cx="9148764" cy="640080"/>
          </a:xfrm>
          <a:prstGeom prst="rect">
            <a:avLst/>
          </a:prstGeom>
        </p:spPr>
        <p:txBody>
          <a:bodyPr/>
          <a:lstStyle>
            <a:lvl1pPr>
              <a:defRPr sz="3200" b="0">
                <a:solidFill>
                  <a:schemeClr val="accent2">
                    <a:lumMod val="75000"/>
                  </a:schemeClr>
                </a:solidFill>
                <a:latin typeface="+mn-lt"/>
              </a:defRPr>
            </a:lvl1pPr>
          </a:lstStyle>
          <a:p>
            <a:r>
              <a:rPr lang="en-US" dirty="0"/>
              <a:t>Click to edit Master title style</a:t>
            </a:r>
          </a:p>
        </p:txBody>
      </p:sp>
      <p:cxnSp>
        <p:nvCxnSpPr>
          <p:cNvPr id="17" name="Straight Connector 16"/>
          <p:cNvCxnSpPr/>
          <p:nvPr userDrawn="1"/>
        </p:nvCxnSpPr>
        <p:spPr bwMode="auto">
          <a:xfrm>
            <a:off x="0" y="640080"/>
            <a:ext cx="9144000" cy="0"/>
          </a:xfrm>
          <a:prstGeom prst="line">
            <a:avLst/>
          </a:prstGeom>
          <a:noFill/>
          <a:ln w="38100" cap="flat" cmpd="sng" algn="ctr">
            <a:solidFill>
              <a:schemeClr val="accent2">
                <a:lumMod val="75000"/>
              </a:schemeClr>
            </a:solidFill>
            <a:prstDash val="solid"/>
            <a:round/>
            <a:headEnd type="none" w="med" len="med"/>
            <a:tailEnd type="none" w="med" len="med"/>
          </a:ln>
          <a:effectLst/>
        </p:spPr>
      </p:cxnSp>
      <p:sp>
        <p:nvSpPr>
          <p:cNvPr id="9" name="Text Placeholder 8"/>
          <p:cNvSpPr>
            <a:spLocks noGrp="1"/>
          </p:cNvSpPr>
          <p:nvPr>
            <p:ph type="body" sz="quarter" idx="11" hasCustomPrompt="1"/>
          </p:nvPr>
        </p:nvSpPr>
        <p:spPr>
          <a:xfrm>
            <a:off x="152400" y="838200"/>
            <a:ext cx="3962400" cy="5638800"/>
          </a:xfrm>
          <a:prstGeom prst="rect">
            <a:avLst/>
          </a:prstGeom>
        </p:spPr>
        <p:txBody>
          <a:bodyPr/>
          <a:lstStyle>
            <a:lvl1pPr marL="0" indent="0">
              <a:spcBef>
                <a:spcPts val="600"/>
              </a:spcBef>
              <a:defRPr sz="2200" i="0" baseline="0"/>
            </a:lvl1pPr>
          </a:lstStyle>
          <a:p>
            <a:pPr lvl="0"/>
            <a:r>
              <a:rPr lang="en-US" dirty="0"/>
              <a:t>Text with figure content</a:t>
            </a:r>
          </a:p>
        </p:txBody>
      </p:sp>
      <p:sp>
        <p:nvSpPr>
          <p:cNvPr id="5" name="Text Placeholder 4"/>
          <p:cNvSpPr>
            <a:spLocks noGrp="1"/>
          </p:cNvSpPr>
          <p:nvPr>
            <p:ph type="body" sz="quarter" idx="12" hasCustomPrompt="1"/>
          </p:nvPr>
        </p:nvSpPr>
        <p:spPr>
          <a:xfrm>
            <a:off x="5867400" y="5562600"/>
            <a:ext cx="2290763" cy="449263"/>
          </a:xfrm>
          <a:prstGeom prst="rect">
            <a:avLst/>
          </a:prstGeom>
        </p:spPr>
        <p:txBody>
          <a:bodyPr/>
          <a:lstStyle>
            <a:lvl1pPr marL="0" indent="0">
              <a:spcBef>
                <a:spcPts val="600"/>
              </a:spcBef>
              <a:defRPr sz="1600" i="0"/>
            </a:lvl1pPr>
          </a:lstStyle>
          <a:p>
            <a:pPr lvl="0"/>
            <a:r>
              <a:rPr lang="en-US" dirty="0"/>
              <a:t>Caption</a:t>
            </a:r>
          </a:p>
        </p:txBody>
      </p:sp>
      <p:sp>
        <p:nvSpPr>
          <p:cNvPr id="13" name="Text Placeholder 4"/>
          <p:cNvSpPr>
            <a:spLocks noGrp="1"/>
          </p:cNvSpPr>
          <p:nvPr>
            <p:ph type="body" sz="quarter" idx="13" hasCustomPrompt="1"/>
          </p:nvPr>
        </p:nvSpPr>
        <p:spPr>
          <a:xfrm>
            <a:off x="4533900" y="5562600"/>
            <a:ext cx="1352550" cy="381000"/>
          </a:xfrm>
          <a:prstGeom prst="rect">
            <a:avLst/>
          </a:prstGeom>
          <a:solidFill>
            <a:srgbClr val="89B8CF"/>
          </a:solidFill>
        </p:spPr>
        <p:txBody>
          <a:bodyPr/>
          <a:lstStyle>
            <a:lvl1pPr>
              <a:defRPr sz="1600" b="1" i="0">
                <a:solidFill>
                  <a:schemeClr val="accent2">
                    <a:lumMod val="75000"/>
                  </a:schemeClr>
                </a:solidFill>
              </a:defRPr>
            </a:lvl1pPr>
          </a:lstStyle>
          <a:p>
            <a:pPr lvl="0"/>
            <a:r>
              <a:rPr lang="en-US" dirty="0"/>
              <a:t>Figure C#.X</a:t>
            </a:r>
          </a:p>
        </p:txBody>
      </p:sp>
    </p:spTree>
    <p:extLst>
      <p:ext uri="{BB962C8B-B14F-4D97-AF65-F5344CB8AC3E}">
        <p14:creationId xmlns:p14="http://schemas.microsoft.com/office/powerpoint/2010/main" val="2717329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table">
    <p:spTree>
      <p:nvGrpSpPr>
        <p:cNvPr id="1" name=""/>
        <p:cNvGrpSpPr/>
        <p:nvPr/>
      </p:nvGrpSpPr>
      <p:grpSpPr>
        <a:xfrm>
          <a:off x="0" y="0"/>
          <a:ext cx="0" cy="0"/>
          <a:chOff x="0" y="0"/>
          <a:chExt cx="0" cy="0"/>
        </a:xfrm>
      </p:grpSpPr>
      <p:sp>
        <p:nvSpPr>
          <p:cNvPr id="2" name="Rectangle 4"/>
          <p:cNvSpPr>
            <a:spLocks noChangeArrowheads="1"/>
          </p:cNvSpPr>
          <p:nvPr userDrawn="1"/>
        </p:nvSpPr>
        <p:spPr bwMode="auto">
          <a:xfrm>
            <a:off x="8386763" y="6630988"/>
            <a:ext cx="762000" cy="228600"/>
          </a:xfrm>
          <a:prstGeom prst="rect">
            <a:avLst/>
          </a:prstGeom>
          <a:gradFill rotWithShape="1">
            <a:gsLst>
              <a:gs pos="0">
                <a:srgbClr val="89B8CF"/>
              </a:gs>
              <a:gs pos="100000">
                <a:srgbClr val="256ABD"/>
              </a:gs>
            </a:gsLst>
            <a:lin ang="5400000" scaled="1"/>
          </a:gradFill>
          <a:ln w="9525">
            <a:noFill/>
            <a:miter lim="800000"/>
            <a:headEnd/>
            <a:tailEnd/>
          </a:ln>
          <a:effectLst/>
        </p:spPr>
        <p:txBody>
          <a:bodyPr anchor="ctr" anchorCtr="1"/>
          <a:lstStyle/>
          <a:p>
            <a:pPr algn="r" fontAlgn="auto">
              <a:spcBef>
                <a:spcPts val="0"/>
              </a:spcBef>
              <a:spcAft>
                <a:spcPts val="0"/>
              </a:spcAft>
              <a:defRPr/>
            </a:pPr>
            <a:fld id="{9EF81B78-AD51-421F-8D8B-5E603864CF1F}" type="slidenum">
              <a:rPr lang="en-US" sz="1200">
                <a:solidFill>
                  <a:schemeClr val="bg1"/>
                </a:solidFill>
                <a:cs typeface="+mn-cs"/>
              </a:rPr>
              <a:pPr algn="r" fontAlgn="auto">
                <a:spcBef>
                  <a:spcPts val="0"/>
                </a:spcBef>
                <a:spcAft>
                  <a:spcPts val="0"/>
                </a:spcAft>
                <a:defRPr/>
              </a:pPr>
              <a:t>‹#›</a:t>
            </a:fld>
            <a:r>
              <a:rPr lang="en-US" sz="1200" dirty="0">
                <a:solidFill>
                  <a:schemeClr val="bg1"/>
                </a:solidFill>
                <a:cs typeface="+mn-cs"/>
              </a:rPr>
              <a:t> of 41</a:t>
            </a:r>
          </a:p>
        </p:txBody>
      </p:sp>
      <p:sp>
        <p:nvSpPr>
          <p:cNvPr id="3" name="Rectangle 5"/>
          <p:cNvSpPr>
            <a:spLocks noChangeArrowheads="1"/>
          </p:cNvSpPr>
          <p:nvPr userDrawn="1"/>
        </p:nvSpPr>
        <p:spPr bwMode="auto">
          <a:xfrm>
            <a:off x="0" y="6623050"/>
            <a:ext cx="8420100" cy="234950"/>
          </a:xfrm>
          <a:prstGeom prst="rect">
            <a:avLst/>
          </a:prstGeom>
          <a:noFill/>
          <a:ln w="9525">
            <a:noFill/>
            <a:miter lim="800000"/>
            <a:headEnd/>
            <a:tailEnd/>
          </a:ln>
          <a:effectLst/>
        </p:spPr>
        <p:txBody>
          <a:bodyPr anchor="ctr"/>
          <a:lstStyle/>
          <a:p>
            <a:pPr eaLnBrk="0" hangingPunct="0"/>
            <a:r>
              <a:rPr lang="en-US" sz="900" dirty="0">
                <a:solidFill>
                  <a:schemeClr val="bg2"/>
                </a:solidFill>
              </a:rPr>
              <a:t>© 2015 Pearson Education, Inc.</a:t>
            </a:r>
          </a:p>
        </p:txBody>
      </p:sp>
      <p:sp>
        <p:nvSpPr>
          <p:cNvPr id="12" name="Rectangle 11"/>
          <p:cNvSpPr/>
          <p:nvPr userDrawn="1"/>
        </p:nvSpPr>
        <p:spPr>
          <a:xfrm>
            <a:off x="0" y="0"/>
            <a:ext cx="9148764" cy="640080"/>
          </a:xfrm>
          <a:prstGeom prst="rect">
            <a:avLst/>
          </a:prstGeom>
          <a:solidFill>
            <a:srgbClr val="89B8CF"/>
          </a:solidFill>
          <a:ln w="38100" cap="rnd">
            <a:noFill/>
          </a:ln>
        </p:spPr>
        <p:txBody>
          <a:bodyPr wrap="square" rtlCol="0" anchor="ctr">
            <a:spAutoFit/>
          </a:bodyPr>
          <a:lstStyle/>
          <a:p>
            <a:pPr algn="ctr">
              <a:lnSpc>
                <a:spcPts val="2400"/>
              </a:lnSpc>
            </a:pPr>
            <a:endParaRPr lang="en-US" b="1" dirty="0">
              <a:solidFill>
                <a:srgbClr val="7B0046"/>
              </a:solidFill>
            </a:endParaRPr>
          </a:p>
        </p:txBody>
      </p:sp>
      <p:sp>
        <p:nvSpPr>
          <p:cNvPr id="4" name="Title 3"/>
          <p:cNvSpPr>
            <a:spLocks noGrp="1"/>
          </p:cNvSpPr>
          <p:nvPr>
            <p:ph type="title"/>
          </p:nvPr>
        </p:nvSpPr>
        <p:spPr>
          <a:xfrm>
            <a:off x="0" y="0"/>
            <a:ext cx="9144000" cy="640080"/>
          </a:xfrm>
          <a:prstGeom prst="rect">
            <a:avLst/>
          </a:prstGeom>
        </p:spPr>
        <p:txBody>
          <a:bodyPr/>
          <a:lstStyle>
            <a:lvl1pPr>
              <a:defRPr sz="3200" b="0">
                <a:solidFill>
                  <a:schemeClr val="accent2">
                    <a:lumMod val="75000"/>
                  </a:schemeClr>
                </a:solidFill>
              </a:defRPr>
            </a:lvl1pPr>
          </a:lstStyle>
          <a:p>
            <a:r>
              <a:rPr lang="en-US" dirty="0"/>
              <a:t>Click to edit Master title style</a:t>
            </a:r>
          </a:p>
        </p:txBody>
      </p:sp>
      <p:cxnSp>
        <p:nvCxnSpPr>
          <p:cNvPr id="17" name="Straight Connector 16"/>
          <p:cNvCxnSpPr/>
          <p:nvPr userDrawn="1"/>
        </p:nvCxnSpPr>
        <p:spPr bwMode="auto">
          <a:xfrm>
            <a:off x="0" y="640080"/>
            <a:ext cx="9144000" cy="0"/>
          </a:xfrm>
          <a:prstGeom prst="line">
            <a:avLst/>
          </a:prstGeom>
          <a:noFill/>
          <a:ln w="38100" cap="flat" cmpd="sng" algn="ctr">
            <a:solidFill>
              <a:schemeClr val="accent2">
                <a:lumMod val="75000"/>
              </a:schemeClr>
            </a:solidFill>
            <a:prstDash val="solid"/>
            <a:round/>
            <a:headEnd type="none" w="med" len="med"/>
            <a:tailEnd type="none" w="med" len="med"/>
          </a:ln>
          <a:effectLst/>
        </p:spPr>
      </p:cxnSp>
      <p:sp>
        <p:nvSpPr>
          <p:cNvPr id="9" name="Text Placeholder 8"/>
          <p:cNvSpPr>
            <a:spLocks noGrp="1"/>
          </p:cNvSpPr>
          <p:nvPr>
            <p:ph type="body" sz="quarter" idx="11" hasCustomPrompt="1"/>
          </p:nvPr>
        </p:nvSpPr>
        <p:spPr>
          <a:xfrm>
            <a:off x="152400" y="838200"/>
            <a:ext cx="3962400" cy="5638800"/>
          </a:xfrm>
          <a:prstGeom prst="rect">
            <a:avLst/>
          </a:prstGeom>
        </p:spPr>
        <p:txBody>
          <a:bodyPr/>
          <a:lstStyle>
            <a:lvl1pPr marL="0" indent="0">
              <a:spcBef>
                <a:spcPts val="600"/>
              </a:spcBef>
              <a:defRPr sz="2200" i="0" baseline="0"/>
            </a:lvl1pPr>
          </a:lstStyle>
          <a:p>
            <a:pPr lvl="0"/>
            <a:r>
              <a:rPr lang="en-US" dirty="0"/>
              <a:t>Text with table content</a:t>
            </a:r>
          </a:p>
        </p:txBody>
      </p:sp>
      <p:sp>
        <p:nvSpPr>
          <p:cNvPr id="5" name="Text Placeholder 4"/>
          <p:cNvSpPr>
            <a:spLocks noGrp="1"/>
          </p:cNvSpPr>
          <p:nvPr>
            <p:ph type="body" sz="quarter" idx="12" hasCustomPrompt="1"/>
          </p:nvPr>
        </p:nvSpPr>
        <p:spPr>
          <a:xfrm>
            <a:off x="5867400" y="5562600"/>
            <a:ext cx="2290763" cy="449263"/>
          </a:xfrm>
          <a:prstGeom prst="rect">
            <a:avLst/>
          </a:prstGeom>
        </p:spPr>
        <p:txBody>
          <a:bodyPr/>
          <a:lstStyle>
            <a:lvl1pPr marL="0" indent="0">
              <a:spcBef>
                <a:spcPts val="600"/>
              </a:spcBef>
              <a:defRPr sz="1600" i="0"/>
            </a:lvl1pPr>
          </a:lstStyle>
          <a:p>
            <a:pPr lvl="0"/>
            <a:r>
              <a:rPr lang="en-US" dirty="0"/>
              <a:t>Caption</a:t>
            </a:r>
          </a:p>
        </p:txBody>
      </p:sp>
      <p:sp>
        <p:nvSpPr>
          <p:cNvPr id="13" name="Text Placeholder 4"/>
          <p:cNvSpPr>
            <a:spLocks noGrp="1"/>
          </p:cNvSpPr>
          <p:nvPr>
            <p:ph type="body" sz="quarter" idx="13" hasCustomPrompt="1"/>
          </p:nvPr>
        </p:nvSpPr>
        <p:spPr>
          <a:xfrm>
            <a:off x="4533900" y="5562600"/>
            <a:ext cx="1352550" cy="381000"/>
          </a:xfrm>
          <a:prstGeom prst="rect">
            <a:avLst/>
          </a:prstGeom>
          <a:solidFill>
            <a:srgbClr val="89B8CF"/>
          </a:solidFill>
        </p:spPr>
        <p:txBody>
          <a:bodyPr/>
          <a:lstStyle>
            <a:lvl1pPr>
              <a:defRPr sz="1600" b="1" i="0">
                <a:solidFill>
                  <a:schemeClr val="accent2">
                    <a:lumMod val="75000"/>
                  </a:schemeClr>
                </a:solidFill>
              </a:defRPr>
            </a:lvl1pPr>
          </a:lstStyle>
          <a:p>
            <a:pPr lvl="0"/>
            <a:r>
              <a:rPr lang="en-US" dirty="0"/>
              <a:t>Table C#.X</a:t>
            </a:r>
          </a:p>
        </p:txBody>
      </p:sp>
    </p:spTree>
    <p:extLst>
      <p:ext uri="{BB962C8B-B14F-4D97-AF65-F5344CB8AC3E}">
        <p14:creationId xmlns:p14="http://schemas.microsoft.com/office/powerpoint/2010/main" val="3651795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TC">
    <p:spTree>
      <p:nvGrpSpPr>
        <p:cNvPr id="1" name=""/>
        <p:cNvGrpSpPr/>
        <p:nvPr/>
      </p:nvGrpSpPr>
      <p:grpSpPr>
        <a:xfrm>
          <a:off x="0" y="0"/>
          <a:ext cx="0" cy="0"/>
          <a:chOff x="0" y="0"/>
          <a:chExt cx="0" cy="0"/>
        </a:xfrm>
      </p:grpSpPr>
      <p:sp>
        <p:nvSpPr>
          <p:cNvPr id="2" name="Rectangle 4"/>
          <p:cNvSpPr>
            <a:spLocks noChangeArrowheads="1"/>
          </p:cNvSpPr>
          <p:nvPr userDrawn="1"/>
        </p:nvSpPr>
        <p:spPr bwMode="auto">
          <a:xfrm>
            <a:off x="8386763" y="6630988"/>
            <a:ext cx="762000" cy="228600"/>
          </a:xfrm>
          <a:prstGeom prst="rect">
            <a:avLst/>
          </a:prstGeom>
          <a:gradFill rotWithShape="1">
            <a:gsLst>
              <a:gs pos="0">
                <a:srgbClr val="89B8CF"/>
              </a:gs>
              <a:gs pos="100000">
                <a:srgbClr val="256ABD"/>
              </a:gs>
            </a:gsLst>
            <a:lin ang="5400000" scaled="1"/>
          </a:gradFill>
          <a:ln w="9525">
            <a:noFill/>
            <a:miter lim="800000"/>
            <a:headEnd/>
            <a:tailEnd/>
          </a:ln>
          <a:effectLst/>
        </p:spPr>
        <p:txBody>
          <a:bodyPr anchor="ctr" anchorCtr="1"/>
          <a:lstStyle/>
          <a:p>
            <a:pPr algn="r" fontAlgn="auto">
              <a:spcBef>
                <a:spcPts val="0"/>
              </a:spcBef>
              <a:spcAft>
                <a:spcPts val="0"/>
              </a:spcAft>
              <a:defRPr/>
            </a:pPr>
            <a:fld id="{9EF81B78-AD51-421F-8D8B-5E603864CF1F}" type="slidenum">
              <a:rPr lang="en-US" sz="1200">
                <a:solidFill>
                  <a:schemeClr val="bg1"/>
                </a:solidFill>
                <a:cs typeface="+mn-cs"/>
              </a:rPr>
              <a:pPr algn="r" fontAlgn="auto">
                <a:spcBef>
                  <a:spcPts val="0"/>
                </a:spcBef>
                <a:spcAft>
                  <a:spcPts val="0"/>
                </a:spcAft>
                <a:defRPr/>
              </a:pPr>
              <a:t>‹#›</a:t>
            </a:fld>
            <a:r>
              <a:rPr lang="en-US" sz="1200" dirty="0">
                <a:solidFill>
                  <a:schemeClr val="bg1"/>
                </a:solidFill>
                <a:cs typeface="+mn-cs"/>
              </a:rPr>
              <a:t> of 41</a:t>
            </a:r>
          </a:p>
        </p:txBody>
      </p:sp>
      <p:sp>
        <p:nvSpPr>
          <p:cNvPr id="3" name="Rectangle 5"/>
          <p:cNvSpPr>
            <a:spLocks noChangeArrowheads="1"/>
          </p:cNvSpPr>
          <p:nvPr userDrawn="1"/>
        </p:nvSpPr>
        <p:spPr bwMode="auto">
          <a:xfrm>
            <a:off x="0" y="6623050"/>
            <a:ext cx="8420100" cy="234950"/>
          </a:xfrm>
          <a:prstGeom prst="rect">
            <a:avLst/>
          </a:prstGeom>
          <a:noFill/>
          <a:ln w="9525">
            <a:noFill/>
            <a:miter lim="800000"/>
            <a:headEnd/>
            <a:tailEnd/>
          </a:ln>
          <a:effectLst/>
        </p:spPr>
        <p:txBody>
          <a:bodyPr anchor="ctr"/>
          <a:lstStyle/>
          <a:p>
            <a:pPr eaLnBrk="0" hangingPunct="0"/>
            <a:r>
              <a:rPr lang="en-US" sz="900" dirty="0">
                <a:solidFill>
                  <a:schemeClr val="bg2"/>
                </a:solidFill>
              </a:rPr>
              <a:t>© 2015 Pearson Education, Inc.</a:t>
            </a:r>
          </a:p>
        </p:txBody>
      </p:sp>
      <p:sp>
        <p:nvSpPr>
          <p:cNvPr id="12" name="Rectangle 11"/>
          <p:cNvSpPr/>
          <p:nvPr userDrawn="1"/>
        </p:nvSpPr>
        <p:spPr>
          <a:xfrm>
            <a:off x="1676400" y="0"/>
            <a:ext cx="7472364" cy="640080"/>
          </a:xfrm>
          <a:prstGeom prst="rect">
            <a:avLst/>
          </a:prstGeom>
          <a:solidFill>
            <a:srgbClr val="89B8CF"/>
          </a:solidFill>
          <a:ln w="38100" cap="rnd">
            <a:noFill/>
          </a:ln>
        </p:spPr>
        <p:txBody>
          <a:bodyPr wrap="square" rtlCol="0" anchor="ctr">
            <a:spAutoFit/>
          </a:bodyPr>
          <a:lstStyle/>
          <a:p>
            <a:pPr algn="ctr">
              <a:lnSpc>
                <a:spcPts val="2400"/>
              </a:lnSpc>
            </a:pPr>
            <a:endParaRPr lang="en-US" b="1" dirty="0">
              <a:solidFill>
                <a:srgbClr val="7B0046"/>
              </a:solidFill>
            </a:endParaRPr>
          </a:p>
        </p:txBody>
      </p:sp>
      <p:sp>
        <p:nvSpPr>
          <p:cNvPr id="4" name="Title 3"/>
          <p:cNvSpPr>
            <a:spLocks noGrp="1"/>
          </p:cNvSpPr>
          <p:nvPr>
            <p:ph type="title"/>
          </p:nvPr>
        </p:nvSpPr>
        <p:spPr>
          <a:xfrm>
            <a:off x="1676400" y="-3155"/>
            <a:ext cx="7472364" cy="643235"/>
          </a:xfrm>
          <a:prstGeom prst="rect">
            <a:avLst/>
          </a:prstGeom>
        </p:spPr>
        <p:txBody>
          <a:bodyPr/>
          <a:lstStyle>
            <a:lvl1pPr>
              <a:defRPr sz="3200" b="0">
                <a:solidFill>
                  <a:schemeClr val="accent2">
                    <a:lumMod val="75000"/>
                  </a:schemeClr>
                </a:solidFill>
                <a:latin typeface="+mn-lt"/>
              </a:defRPr>
            </a:lvl1pPr>
          </a:lstStyle>
          <a:p>
            <a:r>
              <a:rPr lang="en-US" dirty="0"/>
              <a:t>Click to edit Master title style</a:t>
            </a:r>
          </a:p>
        </p:txBody>
      </p:sp>
      <p:cxnSp>
        <p:nvCxnSpPr>
          <p:cNvPr id="17" name="Straight Connector 16"/>
          <p:cNvCxnSpPr/>
          <p:nvPr userDrawn="1"/>
        </p:nvCxnSpPr>
        <p:spPr bwMode="auto">
          <a:xfrm>
            <a:off x="1689100" y="640080"/>
            <a:ext cx="7454900" cy="0"/>
          </a:xfrm>
          <a:prstGeom prst="line">
            <a:avLst/>
          </a:prstGeom>
          <a:noFill/>
          <a:ln w="38100" cap="flat" cmpd="sng" algn="ctr">
            <a:solidFill>
              <a:schemeClr val="accent2">
                <a:lumMod val="75000"/>
              </a:schemeClr>
            </a:solidFill>
            <a:prstDash val="solid"/>
            <a:round/>
            <a:headEnd type="none" w="med" len="med"/>
            <a:tailEnd type="none" w="med" len="med"/>
          </a:ln>
          <a:effectLst/>
        </p:spPr>
      </p:cxnSp>
      <p:sp>
        <p:nvSpPr>
          <p:cNvPr id="10" name="Rectangle 5"/>
          <p:cNvSpPr>
            <a:spLocks noChangeArrowheads="1"/>
          </p:cNvSpPr>
          <p:nvPr userDrawn="1"/>
        </p:nvSpPr>
        <p:spPr bwMode="auto">
          <a:xfrm>
            <a:off x="0" y="31404"/>
            <a:ext cx="1665288" cy="628073"/>
          </a:xfrm>
          <a:prstGeom prst="rect">
            <a:avLst/>
          </a:prstGeom>
          <a:solidFill>
            <a:srgbClr val="FFFFFF"/>
          </a:solidFill>
          <a:ln w="9525">
            <a:noFill/>
            <a:miter lim="800000"/>
            <a:headEnd/>
            <a:tailEnd/>
          </a:ln>
        </p:spPr>
        <p:txBody>
          <a:bodyPr/>
          <a:lstStyle/>
          <a:p>
            <a:pPr algn="r">
              <a:lnSpc>
                <a:spcPts val="1800"/>
              </a:lnSpc>
              <a:spcBef>
                <a:spcPts val="0"/>
              </a:spcBef>
            </a:pPr>
            <a:r>
              <a:rPr lang="en-US" sz="2200" dirty="0">
                <a:solidFill>
                  <a:srgbClr val="B10C2D"/>
                </a:solidFill>
              </a:rPr>
              <a:t>Making</a:t>
            </a:r>
            <a:br>
              <a:rPr lang="en-US" sz="2200" dirty="0">
                <a:solidFill>
                  <a:srgbClr val="B10C2D"/>
                </a:solidFill>
              </a:rPr>
            </a:br>
            <a:r>
              <a:rPr lang="en-US" dirty="0"/>
              <a:t>the</a:t>
            </a:r>
            <a:br>
              <a:rPr lang="en-US" dirty="0"/>
            </a:br>
            <a:r>
              <a:rPr lang="en-US" sz="2200" dirty="0">
                <a:solidFill>
                  <a:srgbClr val="B10C2D"/>
                </a:solidFill>
              </a:rPr>
              <a:t>Connection</a:t>
            </a:r>
          </a:p>
        </p:txBody>
      </p:sp>
      <p:sp>
        <p:nvSpPr>
          <p:cNvPr id="11" name="Line 4"/>
          <p:cNvSpPr>
            <a:spLocks noChangeShapeType="1"/>
          </p:cNvSpPr>
          <p:nvPr userDrawn="1"/>
        </p:nvSpPr>
        <p:spPr bwMode="auto">
          <a:xfrm>
            <a:off x="1689100" y="1"/>
            <a:ext cx="0" cy="771544"/>
          </a:xfrm>
          <a:prstGeom prst="line">
            <a:avLst/>
          </a:prstGeom>
          <a:noFill/>
          <a:ln w="38100">
            <a:solidFill>
              <a:schemeClr val="accent2">
                <a:lumMod val="75000"/>
              </a:schemeClr>
            </a:solidFill>
            <a:round/>
            <a:headEnd/>
            <a:tailEnd/>
          </a:ln>
        </p:spPr>
        <p:txBody>
          <a:bodyPr/>
          <a:lstStyle/>
          <a:p>
            <a:pPr fontAlgn="auto">
              <a:spcBef>
                <a:spcPts val="0"/>
              </a:spcBef>
              <a:spcAft>
                <a:spcPts val="0"/>
              </a:spcAft>
              <a:defRPr/>
            </a:pPr>
            <a:endParaRPr lang="en-US">
              <a:latin typeface="+mn-lt"/>
              <a:cs typeface="+mn-cs"/>
            </a:endParaRPr>
          </a:p>
        </p:txBody>
      </p:sp>
      <p:sp>
        <p:nvSpPr>
          <p:cNvPr id="14" name="Line 4"/>
          <p:cNvSpPr>
            <a:spLocks noChangeShapeType="1"/>
          </p:cNvSpPr>
          <p:nvPr userDrawn="1"/>
        </p:nvSpPr>
        <p:spPr bwMode="auto">
          <a:xfrm>
            <a:off x="0" y="771545"/>
            <a:ext cx="1689100" cy="0"/>
          </a:xfrm>
          <a:prstGeom prst="line">
            <a:avLst/>
          </a:prstGeom>
          <a:noFill/>
          <a:ln w="38100">
            <a:solidFill>
              <a:schemeClr val="accent2">
                <a:lumMod val="75000"/>
              </a:schemeClr>
            </a:solidFill>
            <a:round/>
            <a:headEnd/>
            <a:tailEnd/>
          </a:ln>
        </p:spPr>
        <p:txBody>
          <a:bodyPr/>
          <a:lstStyle/>
          <a:p>
            <a:pPr fontAlgn="auto">
              <a:spcBef>
                <a:spcPts val="0"/>
              </a:spcBef>
              <a:spcAft>
                <a:spcPts val="0"/>
              </a:spcAft>
              <a:defRPr/>
            </a:pPr>
            <a:endParaRPr lang="en-US">
              <a:latin typeface="+mn-lt"/>
              <a:cs typeface="+mn-cs"/>
            </a:endParaRPr>
          </a:p>
        </p:txBody>
      </p:sp>
      <p:sp>
        <p:nvSpPr>
          <p:cNvPr id="15" name="Text Placeholder 8"/>
          <p:cNvSpPr>
            <a:spLocks noGrp="1"/>
          </p:cNvSpPr>
          <p:nvPr>
            <p:ph type="body" sz="quarter" idx="11" hasCustomPrompt="1"/>
          </p:nvPr>
        </p:nvSpPr>
        <p:spPr>
          <a:xfrm>
            <a:off x="152400" y="838200"/>
            <a:ext cx="8839200" cy="5638800"/>
          </a:xfrm>
          <a:prstGeom prst="rect">
            <a:avLst/>
          </a:prstGeom>
        </p:spPr>
        <p:txBody>
          <a:bodyPr/>
          <a:lstStyle>
            <a:lvl1pPr marL="0" indent="0">
              <a:spcBef>
                <a:spcPts val="600"/>
              </a:spcBef>
              <a:defRPr sz="2200" i="0" baseline="0"/>
            </a:lvl1pPr>
          </a:lstStyle>
          <a:p>
            <a:pPr lvl="0"/>
            <a:r>
              <a:rPr lang="en-US" dirty="0"/>
              <a:t>MTC content</a:t>
            </a:r>
          </a:p>
        </p:txBody>
      </p:sp>
    </p:spTree>
    <p:extLst>
      <p:ext uri="{BB962C8B-B14F-4D97-AF65-F5344CB8AC3E}">
        <p14:creationId xmlns:p14="http://schemas.microsoft.com/office/powerpoint/2010/main" val="173084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2"/>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500"/>
                                        <p:tgtEl>
                                          <p:spTgt spid="10"/>
                                        </p:tgtEl>
                                      </p:cBhvr>
                                    </p:animEffect>
                                  </p:childTnLst>
                                </p:cTn>
                              </p:par>
                              <p:par>
                                <p:cTn id="10" presetID="22" presetClass="entr" presetSubtype="1"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par>
                                <p:cTn id="13" presetID="2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AA7B3FA-2817-4AE9-81D2-085FDBD75446}" type="datetimeFigureOut">
              <a:rPr lang="en-US" smtClean="0"/>
              <a:t>8/15/2021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D75FEBB-C271-4473-99CC-786EDF809926}" type="slidenum">
              <a:rPr lang="en-US" smtClean="0"/>
              <a:t>‹#›</a:t>
            </a:fld>
            <a:endParaRPr lang="en-US"/>
          </a:p>
        </p:txBody>
      </p:sp>
    </p:spTree>
    <p:extLst>
      <p:ext uri="{BB962C8B-B14F-4D97-AF65-F5344CB8AC3E}">
        <p14:creationId xmlns:p14="http://schemas.microsoft.com/office/powerpoint/2010/main" val="1875879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75" r:id="rId2"/>
    <p:sldLayoutId id="2147483667" r:id="rId3"/>
    <p:sldLayoutId id="2147483673" r:id="rId4"/>
    <p:sldLayoutId id="2147483674" r:id="rId5"/>
    <p:sldLayoutId id="2147483671" r:id="rId6"/>
    <p:sldLayoutId id="2147483676" r:id="rId7"/>
  </p:sldLayoutIdLst>
  <p:txStyles>
    <p:titleStyle>
      <a:lvl1pPr algn="l" rtl="0" eaLnBrk="0" fontAlgn="base" hangingPunct="0">
        <a:spcBef>
          <a:spcPct val="0"/>
        </a:spcBef>
        <a:spcAft>
          <a:spcPct val="0"/>
        </a:spcAft>
        <a:defRPr sz="2400" b="1">
          <a:solidFill>
            <a:srgbClr val="194F8B"/>
          </a:solidFill>
          <a:latin typeface="+mj-lt"/>
          <a:ea typeface="+mj-ea"/>
          <a:cs typeface="+mj-cs"/>
        </a:defRPr>
      </a:lvl1pPr>
      <a:lvl2pPr algn="l" rtl="0" eaLnBrk="0" fontAlgn="base" hangingPunct="0">
        <a:spcBef>
          <a:spcPct val="0"/>
        </a:spcBef>
        <a:spcAft>
          <a:spcPct val="0"/>
        </a:spcAft>
        <a:defRPr sz="2400" b="1">
          <a:solidFill>
            <a:srgbClr val="194F8B"/>
          </a:solidFill>
          <a:latin typeface="Arial" charset="0"/>
        </a:defRPr>
      </a:lvl2pPr>
      <a:lvl3pPr algn="l" rtl="0" eaLnBrk="0" fontAlgn="base" hangingPunct="0">
        <a:spcBef>
          <a:spcPct val="0"/>
        </a:spcBef>
        <a:spcAft>
          <a:spcPct val="0"/>
        </a:spcAft>
        <a:defRPr sz="2400" b="1">
          <a:solidFill>
            <a:srgbClr val="194F8B"/>
          </a:solidFill>
          <a:latin typeface="Arial" charset="0"/>
        </a:defRPr>
      </a:lvl3pPr>
      <a:lvl4pPr algn="l" rtl="0" eaLnBrk="0" fontAlgn="base" hangingPunct="0">
        <a:spcBef>
          <a:spcPct val="0"/>
        </a:spcBef>
        <a:spcAft>
          <a:spcPct val="0"/>
        </a:spcAft>
        <a:defRPr sz="2400" b="1">
          <a:solidFill>
            <a:srgbClr val="194F8B"/>
          </a:solidFill>
          <a:latin typeface="Arial" charset="0"/>
        </a:defRPr>
      </a:lvl4pPr>
      <a:lvl5pPr algn="l" rtl="0" eaLnBrk="0" fontAlgn="base" hangingPunct="0">
        <a:spcBef>
          <a:spcPct val="0"/>
        </a:spcBef>
        <a:spcAft>
          <a:spcPct val="0"/>
        </a:spcAft>
        <a:defRPr sz="2400" b="1">
          <a:solidFill>
            <a:srgbClr val="194F8B"/>
          </a:solidFill>
          <a:latin typeface="Arial" charset="0"/>
        </a:defRPr>
      </a:lvl5pPr>
      <a:lvl6pPr marL="457200" algn="l" rtl="0" fontAlgn="base">
        <a:spcBef>
          <a:spcPct val="0"/>
        </a:spcBef>
        <a:spcAft>
          <a:spcPct val="0"/>
        </a:spcAft>
        <a:defRPr sz="2400" b="1">
          <a:solidFill>
            <a:srgbClr val="194F8B"/>
          </a:solidFill>
          <a:latin typeface="Arial" charset="0"/>
        </a:defRPr>
      </a:lvl6pPr>
      <a:lvl7pPr marL="914400" algn="l" rtl="0" fontAlgn="base">
        <a:spcBef>
          <a:spcPct val="0"/>
        </a:spcBef>
        <a:spcAft>
          <a:spcPct val="0"/>
        </a:spcAft>
        <a:defRPr sz="2400" b="1">
          <a:solidFill>
            <a:srgbClr val="194F8B"/>
          </a:solidFill>
          <a:latin typeface="Arial" charset="0"/>
        </a:defRPr>
      </a:lvl7pPr>
      <a:lvl8pPr marL="1371600" algn="l" rtl="0" fontAlgn="base">
        <a:spcBef>
          <a:spcPct val="0"/>
        </a:spcBef>
        <a:spcAft>
          <a:spcPct val="0"/>
        </a:spcAft>
        <a:defRPr sz="2400" b="1">
          <a:solidFill>
            <a:srgbClr val="194F8B"/>
          </a:solidFill>
          <a:latin typeface="Arial" charset="0"/>
        </a:defRPr>
      </a:lvl8pPr>
      <a:lvl9pPr marL="1828800" algn="l" rtl="0" fontAlgn="base">
        <a:spcBef>
          <a:spcPct val="0"/>
        </a:spcBef>
        <a:spcAft>
          <a:spcPct val="0"/>
        </a:spcAft>
        <a:defRPr sz="2400" b="1">
          <a:solidFill>
            <a:srgbClr val="194F8B"/>
          </a:solidFill>
          <a:latin typeface="Arial" charset="0"/>
        </a:defRPr>
      </a:lvl9pPr>
    </p:titleStyle>
    <p:bodyStyle>
      <a:lvl1pPr marL="342900" indent="-342900" algn="l" rtl="0" eaLnBrk="0" fontAlgn="base" hangingPunct="0">
        <a:spcBef>
          <a:spcPct val="20000"/>
        </a:spcBef>
        <a:spcAft>
          <a:spcPct val="0"/>
        </a:spcAft>
        <a:defRPr sz="2000" i="1">
          <a:solidFill>
            <a:schemeClr val="tx1"/>
          </a:solidFill>
          <a:latin typeface="+mn-lt"/>
          <a:ea typeface="+mn-ea"/>
          <a:cs typeface="+mn-cs"/>
        </a:defRPr>
      </a:lvl1pPr>
      <a:lvl2pPr marL="742950" indent="-285750" algn="l" rtl="0" eaLnBrk="0" fontAlgn="base" hangingPunct="0">
        <a:spcBef>
          <a:spcPct val="20000"/>
        </a:spcBef>
        <a:spcAft>
          <a:spcPct val="0"/>
        </a:spcAft>
        <a:defRPr i="1">
          <a:solidFill>
            <a:schemeClr val="tx1"/>
          </a:solidFill>
          <a:latin typeface="+mn-lt"/>
        </a:defRPr>
      </a:lvl2pPr>
      <a:lvl3pPr marL="1143000" indent="-228600" algn="l" rtl="0" eaLnBrk="0" fontAlgn="base" hangingPunct="0">
        <a:spcBef>
          <a:spcPct val="20000"/>
        </a:spcBef>
        <a:spcAft>
          <a:spcPct val="0"/>
        </a:spcAft>
        <a:defRPr sz="1600" i="1">
          <a:solidFill>
            <a:schemeClr val="tx1"/>
          </a:solidFill>
          <a:latin typeface="+mn-lt"/>
        </a:defRPr>
      </a:lvl3pPr>
      <a:lvl4pPr marL="1600200" indent="-228600" algn="l" rtl="0" eaLnBrk="0" fontAlgn="base" hangingPunct="0">
        <a:spcBef>
          <a:spcPct val="20000"/>
        </a:spcBef>
        <a:spcAft>
          <a:spcPct val="0"/>
        </a:spcAft>
        <a:defRPr sz="1600">
          <a:solidFill>
            <a:schemeClr val="tx1"/>
          </a:solidFill>
          <a:latin typeface="+mn-lt"/>
        </a:defRPr>
      </a:lvl4pPr>
      <a:lvl5pPr marL="2057400" indent="-228600" algn="l" rtl="0" eaLnBrk="0" fontAlgn="base" hangingPunct="0">
        <a:spcBef>
          <a:spcPct val="20000"/>
        </a:spcBef>
        <a:spcAft>
          <a:spcPct val="0"/>
        </a:spcAft>
        <a:defRPr sz="1600">
          <a:solidFill>
            <a:schemeClr val="tx1"/>
          </a:solidFill>
          <a:latin typeface="+mn-lt"/>
        </a:defRPr>
      </a:lvl5pPr>
      <a:lvl6pPr marL="2514600" indent="-228600" algn="l" rtl="0" fontAlgn="base">
        <a:spcBef>
          <a:spcPct val="20000"/>
        </a:spcBef>
        <a:spcAft>
          <a:spcPct val="0"/>
        </a:spcAft>
        <a:defRPr sz="1600">
          <a:solidFill>
            <a:schemeClr val="tx1"/>
          </a:solidFill>
          <a:latin typeface="+mn-lt"/>
        </a:defRPr>
      </a:lvl6pPr>
      <a:lvl7pPr marL="2971800" indent="-228600" algn="l" rtl="0" fontAlgn="base">
        <a:spcBef>
          <a:spcPct val="20000"/>
        </a:spcBef>
        <a:spcAft>
          <a:spcPct val="0"/>
        </a:spcAft>
        <a:defRPr sz="1600">
          <a:solidFill>
            <a:schemeClr val="tx1"/>
          </a:solidFill>
          <a:latin typeface="+mn-lt"/>
        </a:defRPr>
      </a:lvl7pPr>
      <a:lvl8pPr marL="3429000" indent="-228600" algn="l" rtl="0" fontAlgn="base">
        <a:spcBef>
          <a:spcPct val="20000"/>
        </a:spcBef>
        <a:spcAft>
          <a:spcPct val="0"/>
        </a:spcAft>
        <a:defRPr sz="1600">
          <a:solidFill>
            <a:schemeClr val="tx1"/>
          </a:solidFill>
          <a:latin typeface="+mn-lt"/>
        </a:defRPr>
      </a:lvl8pPr>
      <a:lvl9pPr marL="3886200" indent="-228600" algn="l" rtl="0" fontAlgn="base">
        <a:spcBef>
          <a:spcPct val="20000"/>
        </a:spcBef>
        <a:spcAft>
          <a:spcPct val="0"/>
        </a:spcAft>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2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image" Target="../media/image46.png"/><Relationship Id="rId16" Type="http://schemas.openxmlformats.org/officeDocument/2006/relationships/image" Target="../media/image60.png"/><Relationship Id="rId1" Type="http://schemas.openxmlformats.org/officeDocument/2006/relationships/slideLayout" Target="../slideLayouts/slideLayout4.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4.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953202"/>
            <a:ext cx="7772400" cy="57785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2085" y="953563"/>
            <a:ext cx="7771429" cy="5777778"/>
          </a:xfrm>
          <a:prstGeom prst="rect">
            <a:avLst/>
          </a:prstGeom>
        </p:spPr>
      </p:pic>
      <p:sp>
        <p:nvSpPr>
          <p:cNvPr id="9" name="Title 1"/>
          <p:cNvSpPr txBox="1">
            <a:spLocks/>
          </p:cNvSpPr>
          <p:nvPr/>
        </p:nvSpPr>
        <p:spPr>
          <a:xfrm>
            <a:off x="1" y="228600"/>
            <a:ext cx="3124199" cy="1344612"/>
          </a:xfrm>
          <a:prstGeom prst="rect">
            <a:avLst/>
          </a:prstGeom>
        </p:spPr>
        <p:txBody>
          <a:bodyPr/>
          <a:lstStyle/>
          <a:p>
            <a:pPr algn="ctr" eaLnBrk="0" fontAlgn="auto" hangingPunct="0">
              <a:spcBef>
                <a:spcPts val="0"/>
              </a:spcBef>
              <a:spcAft>
                <a:spcPts val="0"/>
              </a:spcAft>
              <a:defRPr/>
            </a:pPr>
            <a:r>
              <a:rPr lang="en-US" sz="1400" kern="0" dirty="0">
                <a:latin typeface="Futura Md BT" pitchFamily="34" charset="0"/>
                <a:cs typeface="Arial" pitchFamily="34" charset="0"/>
              </a:rPr>
              <a:t>R. GLENN</a:t>
            </a:r>
            <a:br>
              <a:rPr lang="en-US" sz="1400" b="1" kern="0" dirty="0">
                <a:latin typeface="Arial" pitchFamily="34" charset="0"/>
                <a:cs typeface="Arial" pitchFamily="34" charset="0"/>
              </a:rPr>
            </a:br>
            <a:r>
              <a:rPr lang="en-US" sz="3600" b="1" kern="0" dirty="0">
                <a:latin typeface="Futura Md BT" pitchFamily="34" charset="0"/>
                <a:ea typeface="+mj-ea"/>
                <a:cs typeface="Arial" pitchFamily="34" charset="0"/>
              </a:rPr>
              <a:t>HUBBARD</a:t>
            </a:r>
          </a:p>
        </p:txBody>
      </p:sp>
      <p:sp>
        <p:nvSpPr>
          <p:cNvPr id="10" name="TextBox 9"/>
          <p:cNvSpPr txBox="1"/>
          <p:nvPr/>
        </p:nvSpPr>
        <p:spPr>
          <a:xfrm>
            <a:off x="1" y="1043226"/>
            <a:ext cx="3124199" cy="861774"/>
          </a:xfrm>
          <a:prstGeom prst="rect">
            <a:avLst/>
          </a:prstGeom>
          <a:noFill/>
        </p:spPr>
        <p:txBody>
          <a:bodyPr wrap="square">
            <a:spAutoFit/>
          </a:bodyPr>
          <a:lstStyle/>
          <a:p>
            <a:pPr algn="ctr" eaLnBrk="0" fontAlgn="auto" hangingPunct="0">
              <a:spcBef>
                <a:spcPts val="0"/>
              </a:spcBef>
              <a:spcAft>
                <a:spcPts val="0"/>
              </a:spcAft>
              <a:defRPr/>
            </a:pPr>
            <a:r>
              <a:rPr lang="en-US" sz="1400" kern="0" dirty="0">
                <a:latin typeface="Futura Md BT" pitchFamily="34" charset="0"/>
                <a:cs typeface="Arial" pitchFamily="34" charset="0"/>
              </a:rPr>
              <a:t>ANTHONY PATRICK</a:t>
            </a:r>
            <a:br>
              <a:rPr lang="en-US" sz="1400" b="1" kern="0" dirty="0">
                <a:latin typeface="Arial" pitchFamily="34" charset="0"/>
                <a:cs typeface="Arial" pitchFamily="34" charset="0"/>
              </a:rPr>
            </a:br>
            <a:r>
              <a:rPr lang="en-US" sz="3600" b="1" kern="0" dirty="0">
                <a:latin typeface="Futura Md BT" pitchFamily="34" charset="0"/>
                <a:cs typeface="Arial" pitchFamily="34" charset="0"/>
              </a:rPr>
              <a:t>O’BRIEN</a:t>
            </a:r>
            <a:endParaRPr lang="en-US" sz="3600" dirty="0">
              <a:latin typeface="Futura Md BT" pitchFamily="34" charset="0"/>
            </a:endParaRPr>
          </a:p>
        </p:txBody>
      </p:sp>
      <p:sp>
        <p:nvSpPr>
          <p:cNvPr id="11" name="Title 1"/>
          <p:cNvSpPr txBox="1">
            <a:spLocks/>
          </p:cNvSpPr>
          <p:nvPr/>
        </p:nvSpPr>
        <p:spPr bwMode="auto">
          <a:xfrm>
            <a:off x="6172200" y="6172200"/>
            <a:ext cx="2959100" cy="374650"/>
          </a:xfrm>
          <a:prstGeom prst="rect">
            <a:avLst/>
          </a:prstGeom>
          <a:noFill/>
          <a:ln w="9525">
            <a:noFill/>
            <a:miter lim="800000"/>
            <a:headEnd/>
            <a:tailEnd/>
          </a:ln>
        </p:spPr>
        <p:txBody>
          <a:bodyPr/>
          <a:lstStyle/>
          <a:p>
            <a:pPr algn="ctr"/>
            <a:r>
              <a:rPr lang="en-US" b="1" dirty="0">
                <a:solidFill>
                  <a:schemeClr val="tx1">
                    <a:lumMod val="50000"/>
                    <a:lumOff val="50000"/>
                  </a:schemeClr>
                </a:solidFill>
              </a:rPr>
              <a:t>FIFTH EDITION</a:t>
            </a:r>
          </a:p>
        </p:txBody>
      </p:sp>
      <p:sp>
        <p:nvSpPr>
          <p:cNvPr id="12" name="Rectangle 11"/>
          <p:cNvSpPr>
            <a:spLocks noChangeArrowheads="1"/>
          </p:cNvSpPr>
          <p:nvPr/>
        </p:nvSpPr>
        <p:spPr bwMode="auto">
          <a:xfrm>
            <a:off x="6466" y="6623050"/>
            <a:ext cx="8142288" cy="234950"/>
          </a:xfrm>
          <a:prstGeom prst="rect">
            <a:avLst/>
          </a:prstGeom>
          <a:noFill/>
          <a:ln w="9525">
            <a:noFill/>
            <a:miter lim="800000"/>
            <a:headEnd/>
            <a:tailEnd/>
          </a:ln>
          <a:effectLst/>
        </p:spPr>
        <p:txBody>
          <a:bodyPr anchor="ctr"/>
          <a:lstStyle/>
          <a:p>
            <a:pPr eaLnBrk="0" hangingPunct="0">
              <a:defRPr/>
            </a:pPr>
            <a:r>
              <a:rPr lang="en-US" sz="1050" dirty="0">
                <a:solidFill>
                  <a:schemeClr val="bg1">
                    <a:lumMod val="50000"/>
                  </a:schemeClr>
                </a:solidFill>
                <a:latin typeface="Times New Roman" pitchFamily="18" charset="0"/>
                <a:cs typeface="Times New Roman" pitchFamily="18" charset="0"/>
              </a:rPr>
              <a:t>© 2015 Pearson Education, Inc. </a:t>
            </a:r>
          </a:p>
        </p:txBody>
      </p:sp>
    </p:spTree>
    <p:extLst>
      <p:ext uri="{BB962C8B-B14F-4D97-AF65-F5344CB8AC3E}">
        <p14:creationId xmlns:p14="http://schemas.microsoft.com/office/powerpoint/2010/main" val="305775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75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bg2"/>
                                            </p:clrVal>
                                          </p:val>
                                        </p:tav>
                                        <p:tav tm="50000">
                                          <p:val>
                                            <p:clrVal>
                                              <a:schemeClr val="fo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par>
                                <p:cTn id="10" presetID="27" presetClass="entr" presetSubtype="0" fill="hold" grpId="0" nodeType="withEffect">
                                  <p:stCondLst>
                                    <p:cond delay="0"/>
                                  </p:stCondLst>
                                  <p:iterate type="lt">
                                    <p:tmPct val="50000"/>
                                  </p:iterate>
                                  <p:childTnLst>
                                    <p:set>
                                      <p:cBhvr>
                                        <p:cTn id="11" dur="1" fill="hold">
                                          <p:stCondLst>
                                            <p:cond delay="0"/>
                                          </p:stCondLst>
                                        </p:cTn>
                                        <p:tgtEl>
                                          <p:spTgt spid="10"/>
                                        </p:tgtEl>
                                        <p:attrNameLst>
                                          <p:attrName>style.visibility</p:attrName>
                                        </p:attrNameLst>
                                      </p:cBhvr>
                                      <p:to>
                                        <p:strVal val="visible"/>
                                      </p:to>
                                    </p:set>
                                    <p:anim calcmode="discrete" valueType="clr">
                                      <p:cBhvr override="childStyle">
                                        <p:cTn id="12" dur="80"/>
                                        <p:tgtEl>
                                          <p:spTgt spid="10"/>
                                        </p:tgtEl>
                                        <p:attrNameLst>
                                          <p:attrName>style.color</p:attrName>
                                        </p:attrNameLst>
                                      </p:cBhvr>
                                      <p:tavLst>
                                        <p:tav tm="0">
                                          <p:val>
                                            <p:clrVal>
                                              <a:schemeClr val="bg2"/>
                                            </p:clrVal>
                                          </p:val>
                                        </p:tav>
                                        <p:tav tm="50000">
                                          <p:val>
                                            <p:clrVal>
                                              <a:schemeClr val="folHlink"/>
                                            </p:clrVal>
                                          </p:val>
                                        </p:tav>
                                      </p:tavLst>
                                    </p:anim>
                                    <p:anim calcmode="discrete" valueType="clr">
                                      <p:cBhvr>
                                        <p:cTn id="13" dur="80"/>
                                        <p:tgtEl>
                                          <p:spTgt spid="10"/>
                                        </p:tgtEl>
                                        <p:attrNameLst>
                                          <p:attrName>fillcolor</p:attrName>
                                        </p:attrNameLst>
                                      </p:cBhvr>
                                      <p:tavLst>
                                        <p:tav tm="0">
                                          <p:val>
                                            <p:clrVal>
                                              <a:schemeClr val="accent2"/>
                                            </p:clrVal>
                                          </p:val>
                                        </p:tav>
                                        <p:tav tm="50000">
                                          <p:val>
                                            <p:clrVal>
                                              <a:schemeClr val="hlink"/>
                                            </p:clrVal>
                                          </p:val>
                                        </p:tav>
                                      </p:tavLst>
                                    </p:anim>
                                    <p:set>
                                      <p:cBhvr>
                                        <p:cTn id="14" dur="80"/>
                                        <p:tgtEl>
                                          <p:spTgt spid="10"/>
                                        </p:tgtEl>
                                        <p:attrNameLst>
                                          <p:attrName>fill.type</p:attrName>
                                        </p:attrNameLst>
                                      </p:cBhvr>
                                      <p:to>
                                        <p:strVal val="solid"/>
                                      </p:to>
                                    </p:set>
                                  </p:childTnLst>
                                </p:cTn>
                              </p:par>
                            </p:childTnLst>
                          </p:cTn>
                        </p:par>
                        <p:par>
                          <p:cTn id="15" fill="hold">
                            <p:stCondLst>
                              <p:cond delay="3930"/>
                            </p:stCondLst>
                            <p:childTnLst>
                              <p:par>
                                <p:cTn id="16" presetID="10"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par>
                          <p:cTn id="19" fill="hold">
                            <p:stCondLst>
                              <p:cond delay="4430"/>
                            </p:stCondLst>
                            <p:childTnLst>
                              <p:par>
                                <p:cTn id="20" presetID="22" presetClass="entr" presetSubtype="8"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1750"/>
                                        <p:tgtEl>
                                          <p:spTgt spid="5"/>
                                        </p:tgtEl>
                                      </p:cBhvr>
                                    </p:animEffect>
                                  </p:childTnLst>
                                </p:cTn>
                              </p:par>
                            </p:childTnLst>
                          </p:cTn>
                        </p:par>
                        <p:par>
                          <p:cTn id="23" fill="hold">
                            <p:stCondLst>
                              <p:cond delay="6180"/>
                            </p:stCondLst>
                            <p:childTnLst>
                              <p:par>
                                <p:cTn id="24" presetID="41" presetClass="entr" presetSubtype="0" fill="hold" grpId="0" nodeType="afterEffect">
                                  <p:stCondLst>
                                    <p:cond delay="0"/>
                                  </p:stCondLst>
                                  <p:iterate type="lt">
                                    <p:tmPct val="10000"/>
                                  </p:iterate>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11"/>
                                        </p:tgtEl>
                                        <p:attrNameLst>
                                          <p:attrName>ppt_y</p:attrName>
                                        </p:attrNameLst>
                                      </p:cBhvr>
                                      <p:tavLst>
                                        <p:tav tm="0">
                                          <p:val>
                                            <p:strVal val="#ppt_y"/>
                                          </p:val>
                                        </p:tav>
                                        <p:tav tm="100000">
                                          <p:val>
                                            <p:strVal val="#ppt_y"/>
                                          </p:val>
                                        </p:tav>
                                      </p:tavLst>
                                    </p:anim>
                                    <p:anim calcmode="lin" valueType="num">
                                      <p:cBhvr>
                                        <p:cTn id="28"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11"/>
                                        </p:tgtEl>
                                      </p:cBhvr>
                                    </p:animEffect>
                                  </p:childTnLst>
                                </p:cTn>
                              </p:par>
                            </p:childTnLst>
                          </p:cTn>
                        </p:par>
                        <p:par>
                          <p:cTn id="31" fill="hold">
                            <p:stCondLst>
                              <p:cond delay="7230"/>
                            </p:stCondLst>
                            <p:childTnLst>
                              <p:par>
                                <p:cTn id="32" presetID="10"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rev="1"/>
      <p:bldP spid="10" grpId="0" rev="1"/>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Purchasing power parity</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Suppose that candy bars sell for £2 in the United Kingdom, and for $1 in the United States.</a:t>
            </a:r>
          </a:p>
          <a:p>
            <a:pPr>
              <a:spcBef>
                <a:spcPts val="0"/>
              </a:spcBef>
              <a:spcAft>
                <a:spcPts val="1200"/>
              </a:spcAft>
              <a:defRPr/>
            </a:pPr>
            <a:r>
              <a:rPr lang="en-US" dirty="0"/>
              <a:t>If the exchange rate were £1 = $1, then a clever entrepreneur could:</a:t>
            </a:r>
          </a:p>
          <a:p>
            <a:pPr marL="342900" indent="-342900">
              <a:spcBef>
                <a:spcPts val="0"/>
              </a:spcBef>
              <a:spcAft>
                <a:spcPts val="1200"/>
              </a:spcAft>
              <a:buFont typeface="Arial" pitchFamily="34" charset="0"/>
              <a:buChar char="•"/>
              <a:defRPr/>
            </a:pPr>
            <a:r>
              <a:rPr lang="en-US" dirty="0"/>
              <a:t>Buy a million candy bars in the U.S. for $1,000,000</a:t>
            </a:r>
          </a:p>
          <a:p>
            <a:pPr marL="342900" indent="-342900">
              <a:spcBef>
                <a:spcPts val="0"/>
              </a:spcBef>
              <a:spcAft>
                <a:spcPts val="1200"/>
              </a:spcAft>
              <a:buFont typeface="Arial" pitchFamily="34" charset="0"/>
              <a:buChar char="•"/>
              <a:defRPr/>
            </a:pPr>
            <a:r>
              <a:rPr lang="en-US" dirty="0"/>
              <a:t>Transport them to the U.K, and sell them for £2,000,000</a:t>
            </a:r>
          </a:p>
          <a:p>
            <a:pPr marL="342900" indent="-342900">
              <a:spcBef>
                <a:spcPts val="0"/>
              </a:spcBef>
              <a:spcAft>
                <a:spcPts val="1200"/>
              </a:spcAft>
              <a:buFont typeface="Arial" pitchFamily="34" charset="0"/>
              <a:buChar char="•"/>
              <a:defRPr/>
            </a:pPr>
            <a:r>
              <a:rPr lang="en-US" dirty="0"/>
              <a:t>Exchange that currency for $2,000,000: a profit of $1,000,000, minus the cost of shipping.</a:t>
            </a:r>
          </a:p>
          <a:p>
            <a:pPr>
              <a:spcBef>
                <a:spcPts val="0"/>
              </a:spcBef>
              <a:spcAft>
                <a:spcPts val="1200"/>
              </a:spcAft>
              <a:defRPr/>
            </a:pPr>
            <a:r>
              <a:rPr lang="en-US" dirty="0"/>
              <a:t>If many people did this, there would be an increase in the supply of British pounds, offered to purchase U.S. dollars; so we would expect the exchange rate to appreciate.</a:t>
            </a:r>
          </a:p>
          <a:p>
            <a:pPr>
              <a:spcBef>
                <a:spcPts val="0"/>
              </a:spcBef>
              <a:spcAft>
                <a:spcPts val="1200"/>
              </a:spcAft>
              <a:defRPr/>
            </a:pPr>
            <a:r>
              <a:rPr lang="en-US" dirty="0"/>
              <a:t>If it appreciated to £2 = $1, currency would have equal </a:t>
            </a:r>
            <a:r>
              <a:rPr lang="en-US" i="1" dirty="0"/>
              <a:t>purchasing power</a:t>
            </a:r>
            <a:r>
              <a:rPr lang="en-US" dirty="0"/>
              <a:t> in each location, and there would be no more pressure on the exchange rate to change.</a:t>
            </a:r>
          </a:p>
        </p:txBody>
      </p:sp>
    </p:spTree>
    <p:extLst>
      <p:ext uri="{BB962C8B-B14F-4D97-AF65-F5344CB8AC3E}">
        <p14:creationId xmlns:p14="http://schemas.microsoft.com/office/powerpoint/2010/main" val="361476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left)">
                                      <p:cBhvr>
                                        <p:cTn id="28" dur="500"/>
                                        <p:tgtEl>
                                          <p:spTgt spid="3">
                                            <p:txEl>
                                              <p:pRg st="5" end="5"/>
                                            </p:txEl>
                                          </p:spTgt>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What stops purchasing power parity from occurring?</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When you travel, you will notice that some goods and services are cheaper overseas than here, and some are more expensive.</a:t>
            </a:r>
          </a:p>
          <a:p>
            <a:pPr>
              <a:spcBef>
                <a:spcPts val="0"/>
              </a:spcBef>
              <a:spcAft>
                <a:spcPts val="1200"/>
              </a:spcAft>
              <a:defRPr/>
            </a:pPr>
            <a:r>
              <a:rPr lang="en-US" dirty="0"/>
              <a:t>Why doesn’t purchasing power parity stop this from happening?</a:t>
            </a:r>
          </a:p>
          <a:p>
            <a:pPr marL="457200" indent="-457200">
              <a:spcBef>
                <a:spcPts val="0"/>
              </a:spcBef>
              <a:spcAft>
                <a:spcPts val="1200"/>
              </a:spcAft>
              <a:buAutoNum type="arabicPeriod"/>
              <a:defRPr/>
            </a:pPr>
            <a:r>
              <a:rPr lang="en-US" i="1" dirty="0"/>
              <a:t>Not all products can be traded internationally </a:t>
            </a:r>
            <a:r>
              <a:rPr lang="en-US" dirty="0"/>
              <a:t>(especially services).</a:t>
            </a:r>
          </a:p>
          <a:p>
            <a:pPr marL="457200" indent="-457200">
              <a:spcBef>
                <a:spcPts val="0"/>
              </a:spcBef>
              <a:spcAft>
                <a:spcPts val="1200"/>
              </a:spcAft>
              <a:buAutoNum type="arabicPeriod"/>
              <a:defRPr/>
            </a:pPr>
            <a:r>
              <a:rPr lang="en-US" i="1" dirty="0"/>
              <a:t>Products and consumer preferences are different across countries</a:t>
            </a:r>
            <a:r>
              <a:rPr lang="en-US" dirty="0"/>
              <a:t>; prices are determined by supply, but </a:t>
            </a:r>
            <a:r>
              <a:rPr lang="en-US" i="1" dirty="0"/>
              <a:t>also</a:t>
            </a:r>
            <a:r>
              <a:rPr lang="en-US" dirty="0"/>
              <a:t> by demand.</a:t>
            </a:r>
          </a:p>
          <a:p>
            <a:pPr marL="457200" indent="-457200">
              <a:spcBef>
                <a:spcPts val="0"/>
              </a:spcBef>
              <a:spcAft>
                <a:spcPts val="1200"/>
              </a:spcAft>
              <a:buAutoNum type="arabicPeriod"/>
              <a:defRPr/>
            </a:pPr>
            <a:r>
              <a:rPr lang="en-US" i="1" dirty="0"/>
              <a:t>Countries impose barriers to trade</a:t>
            </a:r>
            <a:r>
              <a:rPr lang="en-US" dirty="0"/>
              <a:t>, like </a:t>
            </a:r>
            <a:r>
              <a:rPr lang="en-US" b="1" i="1" dirty="0"/>
              <a:t>tariffs</a:t>
            </a:r>
            <a:r>
              <a:rPr lang="en-US" dirty="0"/>
              <a:t> (taxes on imports) and </a:t>
            </a:r>
            <a:r>
              <a:rPr lang="en-US" b="1" i="1" dirty="0"/>
              <a:t>quotas</a:t>
            </a:r>
            <a:r>
              <a:rPr lang="en-US" dirty="0"/>
              <a:t> (numerical limits on imports).</a:t>
            </a:r>
          </a:p>
          <a:p>
            <a:pPr marL="457200">
              <a:spcBef>
                <a:spcPts val="0"/>
              </a:spcBef>
              <a:spcAft>
                <a:spcPts val="1200"/>
              </a:spcAft>
              <a:defRPr/>
            </a:pPr>
            <a:r>
              <a:rPr lang="en-US" i="1" dirty="0"/>
              <a:t>Example: the U.S. sugar quota ensures that purchasing power parity cannot reduce the price of sugar in the U.S. to the “world price”.</a:t>
            </a:r>
          </a:p>
        </p:txBody>
      </p:sp>
    </p:spTree>
    <p:extLst>
      <p:ext uri="{BB962C8B-B14F-4D97-AF65-F5344CB8AC3E}">
        <p14:creationId xmlns:p14="http://schemas.microsoft.com/office/powerpoint/2010/main" val="2302441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Mac theory of exchange rates</a:t>
            </a:r>
          </a:p>
        </p:txBody>
      </p:sp>
      <p:sp>
        <p:nvSpPr>
          <p:cNvPr id="3" name="Text Placeholder 2"/>
          <p:cNvSpPr>
            <a:spLocks noGrp="1"/>
          </p:cNvSpPr>
          <p:nvPr>
            <p:ph type="body" sz="quarter" idx="11"/>
          </p:nvPr>
        </p:nvSpPr>
        <p:spPr>
          <a:xfrm>
            <a:off x="152400" y="838200"/>
            <a:ext cx="5181600" cy="2286000"/>
          </a:xfrm>
        </p:spPr>
        <p:txBody>
          <a:bodyPr/>
          <a:lstStyle/>
          <a:p>
            <a:pPr>
              <a:spcAft>
                <a:spcPts val="0"/>
              </a:spcAft>
              <a:defRPr/>
            </a:pPr>
            <a:r>
              <a:rPr lang="en-US" dirty="0"/>
              <a:t>The </a:t>
            </a:r>
            <a:r>
              <a:rPr lang="en-US" i="1" dirty="0"/>
              <a:t>Economist</a:t>
            </a:r>
            <a:r>
              <a:rPr lang="en-US" dirty="0"/>
              <a:t> magazine collects the prices of Big Macs in different countries.</a:t>
            </a:r>
          </a:p>
          <a:p>
            <a:pPr>
              <a:spcAft>
                <a:spcPts val="0"/>
              </a:spcAft>
              <a:defRPr/>
            </a:pPr>
            <a:r>
              <a:rPr lang="en-US" dirty="0"/>
              <a:t>In July 2011, the average price of a Big Mac was $4.56 in the United States.</a:t>
            </a:r>
          </a:p>
          <a:p>
            <a:pPr>
              <a:spcAft>
                <a:spcPts val="0"/>
              </a:spcAft>
              <a:defRPr/>
            </a:pPr>
            <a:r>
              <a:rPr lang="en-US" dirty="0"/>
              <a:t>Comparing this to the average prices of Big Macs in other countries offers a (light-hearted) test of purchasing power parity:</a:t>
            </a:r>
          </a:p>
        </p:txBody>
      </p:sp>
      <p:graphicFrame>
        <p:nvGraphicFramePr>
          <p:cNvPr id="4" name="Group 81"/>
          <p:cNvGraphicFramePr>
            <a:graphicFrameLocks/>
          </p:cNvGraphicFramePr>
          <p:nvPr>
            <p:extLst>
              <p:ext uri="{D42A27DB-BD31-4B8C-83A1-F6EECF244321}">
                <p14:modId xmlns:p14="http://schemas.microsoft.com/office/powerpoint/2010/main" val="3618021461"/>
              </p:ext>
            </p:extLst>
          </p:nvPr>
        </p:nvGraphicFramePr>
        <p:xfrm>
          <a:off x="352425" y="3857390"/>
          <a:ext cx="8476688" cy="3000610"/>
        </p:xfrm>
        <a:graphic>
          <a:graphicData uri="http://schemas.openxmlformats.org/drawingml/2006/table">
            <a:tbl>
              <a:tblPr/>
              <a:tblGrid>
                <a:gridCol w="1465011">
                  <a:extLst>
                    <a:ext uri="{9D8B030D-6E8A-4147-A177-3AD203B41FA5}">
                      <a16:colId xmlns:a16="http://schemas.microsoft.com/office/drawing/2014/main" val="20000"/>
                    </a:ext>
                  </a:extLst>
                </a:gridCol>
                <a:gridCol w="1946495">
                  <a:extLst>
                    <a:ext uri="{9D8B030D-6E8A-4147-A177-3AD203B41FA5}">
                      <a16:colId xmlns:a16="http://schemas.microsoft.com/office/drawing/2014/main" val="20001"/>
                    </a:ext>
                  </a:extLst>
                </a:gridCol>
                <a:gridCol w="2489703">
                  <a:extLst>
                    <a:ext uri="{9D8B030D-6E8A-4147-A177-3AD203B41FA5}">
                      <a16:colId xmlns:a16="http://schemas.microsoft.com/office/drawing/2014/main" val="20002"/>
                    </a:ext>
                  </a:extLst>
                </a:gridCol>
                <a:gridCol w="2575479">
                  <a:extLst>
                    <a:ext uri="{9D8B030D-6E8A-4147-A177-3AD203B41FA5}">
                      <a16:colId xmlns:a16="http://schemas.microsoft.com/office/drawing/2014/main" val="20003"/>
                    </a:ext>
                  </a:extLst>
                </a:gridCol>
              </a:tblGrid>
              <a:tr h="285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rgbClr val="0064B3"/>
                          </a:solidFill>
                          <a:effectLst/>
                          <a:latin typeface="Arial" charset="0"/>
                        </a:rPr>
                        <a:t>COUNTRY</a:t>
                      </a:r>
                    </a:p>
                  </a:txBody>
                  <a:tcPr anchor="b" horzOverflow="overflow">
                    <a:lnL cap="flat">
                      <a:noFill/>
                    </a:lnL>
                    <a:lnR>
                      <a:noFill/>
                    </a:lnR>
                    <a:lnT w="28575" cap="flat" cmpd="sng" algn="ctr">
                      <a:noFill/>
                      <a:prstDash val="solid"/>
                      <a:round/>
                      <a:headEnd type="none" w="med" len="med"/>
                      <a:tailEnd type="none" w="med" len="med"/>
                    </a:lnT>
                    <a:lnB w="28575" cap="flat" cmpd="sng" algn="ctr">
                      <a:solidFill>
                        <a:srgbClr val="95B6D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rgbClr val="0064B3"/>
                          </a:solidFill>
                          <a:effectLst/>
                          <a:latin typeface="Arial" charset="0"/>
                        </a:rPr>
                        <a:t>BIG MAC PRICE</a:t>
                      </a:r>
                    </a:p>
                  </a:txBody>
                  <a:tcPr anchor="b" horzOverflow="overflow">
                    <a:lnL>
                      <a:noFill/>
                    </a:lnL>
                    <a:lnR>
                      <a:noFill/>
                    </a:lnR>
                    <a:lnT w="28575" cap="flat" cmpd="sng" algn="ctr">
                      <a:noFill/>
                      <a:prstDash val="solid"/>
                      <a:round/>
                      <a:headEnd type="none" w="med" len="med"/>
                      <a:tailEnd type="none" w="med" len="med"/>
                    </a:lnT>
                    <a:lnB w="28575" cap="flat" cmpd="sng" algn="ctr">
                      <a:solidFill>
                        <a:srgbClr val="95B6D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rgbClr val="0064B3"/>
                          </a:solidFill>
                          <a:effectLst/>
                          <a:latin typeface="Arial" charset="0"/>
                        </a:rPr>
                        <a:t>IMPLIED EXCHANGE RATE</a:t>
                      </a:r>
                    </a:p>
                  </a:txBody>
                  <a:tcPr horzOverflow="overflow">
                    <a:lnL>
                      <a:noFill/>
                    </a:lnL>
                    <a:lnR>
                      <a:noFill/>
                    </a:lnR>
                    <a:lnT w="28575" cap="flat" cmpd="sng" algn="ctr">
                      <a:noFill/>
                      <a:prstDash val="solid"/>
                      <a:round/>
                      <a:headEnd type="none" w="med" len="med"/>
                      <a:tailEnd type="none" w="med" len="med"/>
                    </a:lnT>
                    <a:lnB w="28575" cap="flat" cmpd="sng" algn="ctr">
                      <a:solidFill>
                        <a:srgbClr val="95B6D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rgbClr val="0064B3"/>
                          </a:solidFill>
                          <a:effectLst/>
                          <a:latin typeface="Arial" charset="0"/>
                        </a:rPr>
                        <a:t>ACTUAL EXCHANGE RATE</a:t>
                      </a:r>
                    </a:p>
                  </a:txBody>
                  <a:tcPr horzOverflow="overflow">
                    <a:lnL>
                      <a:noFill/>
                    </a:lnL>
                    <a:lnR cap="flat">
                      <a:noFill/>
                    </a:lnR>
                    <a:lnT w="28575" cap="flat" cmpd="sng" algn="ctr">
                      <a:noFill/>
                      <a:prstDash val="solid"/>
                      <a:round/>
                      <a:headEnd type="none" w="med" len="med"/>
                      <a:tailEnd type="none" w="med" len="med"/>
                    </a:lnT>
                    <a:lnB w="28575" cap="flat" cmpd="sng" algn="ctr">
                      <a:solidFill>
                        <a:srgbClr val="95B6D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5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Mexico</a:t>
                      </a:r>
                    </a:p>
                  </a:txBody>
                  <a:tcPr horzOverflow="overflow">
                    <a:lnL cap="flat">
                      <a:noFill/>
                    </a:lnL>
                    <a:lnR>
                      <a:noFill/>
                    </a:lnR>
                    <a:lnT w="28575" cap="flat" cmpd="sng" algn="ctr">
                      <a:solidFill>
                        <a:srgbClr val="95B6DF"/>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37 pesos</a:t>
                      </a:r>
                    </a:p>
                  </a:txBody>
                  <a:tcPr horzOverflow="overflow">
                    <a:lnL>
                      <a:noFill/>
                    </a:lnL>
                    <a:lnR>
                      <a:noFill/>
                    </a:lnR>
                    <a:lnT w="28575" cap="flat" cmpd="sng" algn="ctr">
                      <a:solidFill>
                        <a:srgbClr val="95B6DF"/>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8.11 pesos per dollar</a:t>
                      </a:r>
                    </a:p>
                  </a:txBody>
                  <a:tcPr horzOverflow="overflow">
                    <a:lnL>
                      <a:noFill/>
                    </a:lnL>
                    <a:lnR>
                      <a:noFill/>
                    </a:lnR>
                    <a:lnT w="28575" cap="flat" cmpd="sng" algn="ctr">
                      <a:solidFill>
                        <a:srgbClr val="95B6DF"/>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12.94 pesos per dollar</a:t>
                      </a:r>
                    </a:p>
                  </a:txBody>
                  <a:tcPr horzOverflow="overflow">
                    <a:lnL>
                      <a:noFill/>
                    </a:lnL>
                    <a:lnR cap="flat">
                      <a:noFill/>
                    </a:lnR>
                    <a:lnT w="28575" cap="flat" cmpd="sng" algn="ctr">
                      <a:solidFill>
                        <a:srgbClr val="95B6DF"/>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285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Japan</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320 yen</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70.18 yen per dollar</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100.11 yen per dollar</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285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United Kingdom</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2.69 pounds</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0.59 pound per dollar</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0.67 pound per dollar</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285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Switzerland</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6.5 Swiss francs</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1.43 Swiss francs per dollar</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0.97 Swiss francs per dollar</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285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Indonesia</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27,939 rupiahs</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6,127 rupiahs per dollar</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9,965 rupiahs per dollar</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285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Canada</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5.53 Canadian dollars</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1.21 Canadian dollars </a:t>
                      </a:r>
                      <a:br>
                        <a:rPr kumimoji="0" lang="en-US" sz="1400" b="0" i="0" u="none" strike="noStrike" cap="none" normalizeH="0" baseline="0" dirty="0">
                          <a:ln>
                            <a:noFill/>
                          </a:ln>
                          <a:solidFill>
                            <a:schemeClr val="tx1"/>
                          </a:solidFill>
                          <a:effectLst/>
                          <a:latin typeface="Arial" charset="0"/>
                        </a:rPr>
                      </a:br>
                      <a:r>
                        <a:rPr kumimoji="0" lang="en-US" sz="1400" b="0" i="0" u="none" strike="noStrike" cap="none" normalizeH="0" baseline="0" dirty="0">
                          <a:ln>
                            <a:noFill/>
                          </a:ln>
                          <a:solidFill>
                            <a:schemeClr val="tx1"/>
                          </a:solidFill>
                          <a:effectLst/>
                          <a:latin typeface="Arial" charset="0"/>
                        </a:rPr>
                        <a:t>per U.S. dollar</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1.05 Canadian dollars</a:t>
                      </a:r>
                      <a:br>
                        <a:rPr kumimoji="0" lang="en-US" sz="1400" b="0" i="0" u="none" strike="noStrike" cap="none" normalizeH="0" baseline="0" dirty="0">
                          <a:ln>
                            <a:noFill/>
                          </a:ln>
                          <a:solidFill>
                            <a:schemeClr val="tx1"/>
                          </a:solidFill>
                          <a:effectLst/>
                          <a:latin typeface="Arial" charset="0"/>
                        </a:rPr>
                      </a:br>
                      <a:r>
                        <a:rPr kumimoji="0" lang="en-US" sz="1400" b="0" i="0" u="none" strike="noStrike" cap="none" normalizeH="0" baseline="0" dirty="0">
                          <a:ln>
                            <a:noFill/>
                          </a:ln>
                          <a:solidFill>
                            <a:schemeClr val="tx1"/>
                          </a:solidFill>
                          <a:effectLst/>
                          <a:latin typeface="Arial" charset="0"/>
                        </a:rPr>
                        <a:t>per U.S. dollar</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348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China</a:t>
                      </a:r>
                    </a:p>
                  </a:txBody>
                  <a:tcPr horzOverflow="overflow">
                    <a:lnL cap="flat">
                      <a:noFill/>
                    </a:lnL>
                    <a:lnR>
                      <a:noFill/>
                    </a:lnR>
                    <a:lnT>
                      <a:noFill/>
                    </a:lnT>
                    <a:lnB w="28575" cap="flat" cmpd="sng" algn="ctr">
                      <a:solidFill>
                        <a:srgbClr val="95B6D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16 yuan</a:t>
                      </a:r>
                    </a:p>
                  </a:txBody>
                  <a:tcPr horzOverflow="overflow">
                    <a:lnL>
                      <a:noFill/>
                    </a:lnL>
                    <a:lnR>
                      <a:noFill/>
                    </a:lnR>
                    <a:lnT>
                      <a:noFill/>
                    </a:lnT>
                    <a:lnB w="28575" cap="flat" cmpd="sng" algn="ctr">
                      <a:solidFill>
                        <a:srgbClr val="95B6D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3.51 yuan per dollar</a:t>
                      </a:r>
                    </a:p>
                  </a:txBody>
                  <a:tcPr horzOverflow="overflow">
                    <a:lnL>
                      <a:noFill/>
                    </a:lnL>
                    <a:lnR>
                      <a:noFill/>
                    </a:lnR>
                    <a:lnT>
                      <a:noFill/>
                    </a:lnT>
                    <a:lnB w="28575" cap="flat" cmpd="sng" algn="ctr">
                      <a:solidFill>
                        <a:srgbClr val="95B6D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6.13 yuan per dollar</a:t>
                      </a:r>
                    </a:p>
                  </a:txBody>
                  <a:tcPr horzOverflow="overflow">
                    <a:lnL>
                      <a:noFill/>
                    </a:lnL>
                    <a:lnR cap="flat">
                      <a:noFill/>
                    </a:lnR>
                    <a:lnT>
                      <a:noFill/>
                    </a:lnT>
                    <a:lnB w="28575" cap="flat" cmpd="sng" algn="ctr">
                      <a:solidFill>
                        <a:srgbClr val="95B6D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52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cap="flat">
                      <a:noFill/>
                    </a:lnL>
                    <a:lnR>
                      <a:noFill/>
                    </a:lnR>
                    <a:lnT w="28575" cap="flat" cmpd="sng" algn="ctr">
                      <a:solidFill>
                        <a:srgbClr val="95B6DF"/>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w="28575" cap="flat" cmpd="sng" algn="ctr">
                      <a:solidFill>
                        <a:srgbClr val="95B6DF"/>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a:noFill/>
                    </a:lnR>
                    <a:lnT w="28575" cap="flat" cmpd="sng" algn="ctr">
                      <a:solidFill>
                        <a:srgbClr val="95B6DF"/>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ndParaRPr>
                    </a:p>
                  </a:txBody>
                  <a:tcPr horzOverflow="overflow">
                    <a:lnL>
                      <a:noFill/>
                    </a:lnL>
                    <a:lnR cap="flat">
                      <a:noFill/>
                    </a:lnR>
                    <a:lnT w="28575" cap="flat" cmpd="sng" algn="ctr">
                      <a:solidFill>
                        <a:srgbClr val="95B6DF"/>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6042" y="862013"/>
            <a:ext cx="3693236" cy="2490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384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2000"/>
                            </p:stCondLst>
                            <p:childTnLst>
                              <p:par>
                                <p:cTn id="17" presetID="3" presetClass="entr" presetSubtype="1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linds(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Determinants of exchange rates in the long run—part 1</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b="1" i="1" dirty="0"/>
              <a:t>Relative price levels</a:t>
            </a:r>
          </a:p>
          <a:p>
            <a:pPr>
              <a:spcBef>
                <a:spcPts val="0"/>
              </a:spcBef>
              <a:spcAft>
                <a:spcPts val="1200"/>
              </a:spcAft>
              <a:defRPr/>
            </a:pPr>
            <a:r>
              <a:rPr lang="en-US" dirty="0"/>
              <a:t>Purchasing power parity explains </a:t>
            </a:r>
            <a:r>
              <a:rPr lang="en-US" i="1" dirty="0"/>
              <a:t>some</a:t>
            </a:r>
            <a:r>
              <a:rPr lang="en-US" dirty="0"/>
              <a:t> exchange rate movements.</a:t>
            </a:r>
          </a:p>
          <a:p>
            <a:pPr>
              <a:spcBef>
                <a:spcPts val="0"/>
              </a:spcBef>
              <a:spcAft>
                <a:spcPts val="1200"/>
              </a:spcAft>
              <a:defRPr/>
            </a:pPr>
            <a:r>
              <a:rPr lang="en-US" i="1" dirty="0"/>
              <a:t>Example: Prices in Japan have risen slower than prices in the U.S., helping to explain why the Japanese yen has appreciated in value relative to the U.S. dollar.</a:t>
            </a:r>
          </a:p>
          <a:p>
            <a:pPr>
              <a:spcBef>
                <a:spcPts val="0"/>
              </a:spcBef>
              <a:spcAft>
                <a:spcPts val="1200"/>
              </a:spcAft>
              <a:defRPr/>
            </a:pPr>
            <a:r>
              <a:rPr lang="en-US" b="1" i="1" dirty="0"/>
              <a:t>Relative rates of productivity growth</a:t>
            </a:r>
          </a:p>
          <a:p>
            <a:pPr>
              <a:spcBef>
                <a:spcPts val="0"/>
              </a:spcBef>
              <a:spcAft>
                <a:spcPts val="1200"/>
              </a:spcAft>
              <a:defRPr/>
            </a:pPr>
            <a:r>
              <a:rPr lang="en-US" dirty="0"/>
              <a:t>A country with relatively high productivity growth will have less expensive products; demand for these products from foreigners will cause the domestic currency to appreciate</a:t>
            </a:r>
          </a:p>
          <a:p>
            <a:pPr>
              <a:spcBef>
                <a:spcPts val="0"/>
              </a:spcBef>
              <a:spcAft>
                <a:spcPts val="1200"/>
              </a:spcAft>
              <a:defRPr/>
            </a:pPr>
            <a:r>
              <a:rPr lang="en-US" i="1" dirty="0"/>
              <a:t>Example: Japanese productivity rose faster than U.S productivity in the 1970s and 1980s, contributing to the depreciation of the U.S. dollar over that time.</a:t>
            </a:r>
          </a:p>
        </p:txBody>
      </p:sp>
    </p:spTree>
    <p:extLst>
      <p:ext uri="{BB962C8B-B14F-4D97-AF65-F5344CB8AC3E}">
        <p14:creationId xmlns:p14="http://schemas.microsoft.com/office/powerpoint/2010/main" val="223431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left)">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Determinants of exchange rates in the long run—part 2</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b="1" i="1" dirty="0"/>
              <a:t>Preferences for domestic or foreign goods</a:t>
            </a:r>
          </a:p>
          <a:p>
            <a:pPr>
              <a:spcBef>
                <a:spcPts val="0"/>
              </a:spcBef>
              <a:spcAft>
                <a:spcPts val="1200"/>
              </a:spcAft>
              <a:defRPr/>
            </a:pPr>
            <a:r>
              <a:rPr lang="en-US" dirty="0"/>
              <a:t>If consumers in Canada increase their demand for U.S. goods, they increase their demand for U.S. dollars, and hence appreciate the value of the $US.</a:t>
            </a:r>
          </a:p>
          <a:p>
            <a:pPr>
              <a:spcBef>
                <a:spcPts val="0"/>
              </a:spcBef>
              <a:spcAft>
                <a:spcPts val="1200"/>
              </a:spcAft>
              <a:defRPr/>
            </a:pPr>
            <a:r>
              <a:rPr lang="en-US" b="1" i="1" dirty="0"/>
              <a:t>Tariffs and quotas</a:t>
            </a:r>
          </a:p>
          <a:p>
            <a:pPr>
              <a:spcBef>
                <a:spcPts val="0"/>
              </a:spcBef>
              <a:spcAft>
                <a:spcPts val="1200"/>
              </a:spcAft>
              <a:defRPr/>
            </a:pPr>
            <a:r>
              <a:rPr lang="en-US" dirty="0"/>
              <a:t>High tariffs or restrictive quotas reduce the demand for foreign goods, and hence cause the domestic currency to appreciate.</a:t>
            </a:r>
          </a:p>
        </p:txBody>
      </p:sp>
    </p:spTree>
    <p:extLst>
      <p:ext uri="{BB962C8B-B14F-4D97-AF65-F5344CB8AC3E}">
        <p14:creationId xmlns:p14="http://schemas.microsoft.com/office/powerpoint/2010/main" val="11961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exchange rates affect firms?</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An appreciation of the U.S. dollar makes imports cheaper for us to buy, but makes our exports more expensive for foreigners.</a:t>
            </a:r>
          </a:p>
          <a:p>
            <a:pPr marL="342900" indent="-342900">
              <a:spcBef>
                <a:spcPts val="0"/>
              </a:spcBef>
              <a:spcAft>
                <a:spcPts val="1200"/>
              </a:spcAft>
              <a:buFont typeface="Arial" panose="020B0604020202020204" pitchFamily="34" charset="0"/>
              <a:buChar char="•"/>
              <a:defRPr/>
            </a:pPr>
            <a:r>
              <a:rPr lang="en-US" dirty="0"/>
              <a:t>So importing firms tend to like it when the $US is valued more highly, and exporting firms tend to prefer it when the $US is relatively weaker.</a:t>
            </a:r>
          </a:p>
          <a:p>
            <a:pPr>
              <a:spcBef>
                <a:spcPts val="0"/>
              </a:spcBef>
              <a:spcAft>
                <a:spcPts val="1200"/>
              </a:spcAft>
              <a:defRPr/>
            </a:pPr>
            <a:endParaRPr lang="en-US" dirty="0"/>
          </a:p>
          <a:p>
            <a:pPr>
              <a:spcBef>
                <a:spcPts val="0"/>
              </a:spcBef>
              <a:spcAft>
                <a:spcPts val="1200"/>
              </a:spcAft>
              <a:defRPr/>
            </a:pPr>
            <a:r>
              <a:rPr lang="en-US" dirty="0"/>
              <a:t>But floating exchange rates also add an element of </a:t>
            </a:r>
            <a:r>
              <a:rPr lang="en-US" i="1" dirty="0"/>
              <a:t>risk</a:t>
            </a:r>
            <a:r>
              <a:rPr lang="en-US" dirty="0"/>
              <a:t> to foreign transactions, making it difficult for firms to make long-term plans involving foreign trade.</a:t>
            </a:r>
          </a:p>
          <a:p>
            <a:pPr marL="342900" indent="-342900">
              <a:spcBef>
                <a:spcPts val="0"/>
              </a:spcBef>
              <a:spcAft>
                <a:spcPts val="1200"/>
              </a:spcAft>
              <a:buFont typeface="Arial" panose="020B0604020202020204" pitchFamily="34" charset="0"/>
              <a:buChar char="•"/>
              <a:defRPr/>
            </a:pPr>
            <a:r>
              <a:rPr lang="en-US" dirty="0"/>
              <a:t>Markets do exist for buying </a:t>
            </a:r>
            <a:r>
              <a:rPr lang="en-US" i="1" dirty="0"/>
              <a:t>future</a:t>
            </a:r>
            <a:r>
              <a:rPr lang="en-US" dirty="0"/>
              <a:t> currency at </a:t>
            </a:r>
            <a:r>
              <a:rPr lang="en-US" i="1" dirty="0"/>
              <a:t>current</a:t>
            </a:r>
            <a:r>
              <a:rPr lang="en-US" dirty="0"/>
              <a:t> prices; but firms pay a premium for this risk-reduction.</a:t>
            </a:r>
          </a:p>
        </p:txBody>
      </p:sp>
    </p:spTree>
    <p:extLst>
      <p:ext uri="{BB962C8B-B14F-4D97-AF65-F5344CB8AC3E}">
        <p14:creationId xmlns:p14="http://schemas.microsoft.com/office/powerpoint/2010/main" val="354896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left)">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The euro</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In part to encourage international trade, 12 European countries decided to adopt a common currency—the </a:t>
            </a:r>
            <a:r>
              <a:rPr lang="en-US" i="1" dirty="0"/>
              <a:t>euro</a:t>
            </a:r>
            <a:r>
              <a:rPr lang="en-US" dirty="0"/>
              <a:t>—in 1999.</a:t>
            </a:r>
          </a:p>
          <a:p>
            <a:pPr marL="342900" indent="-342900">
              <a:spcBef>
                <a:spcPts val="0"/>
              </a:spcBef>
              <a:spcAft>
                <a:spcPts val="1200"/>
              </a:spcAft>
              <a:buFont typeface="Arial" panose="020B0604020202020204" pitchFamily="34" charset="0"/>
              <a:buChar char="•"/>
              <a:defRPr/>
            </a:pPr>
            <a:r>
              <a:rPr lang="en-US" dirty="0"/>
              <a:t>Their exchange rates of their currencies—the French franc, the Spanish peseta, the German mark, etc.—were permanently fixed against one another.</a:t>
            </a:r>
          </a:p>
          <a:p>
            <a:pPr>
              <a:spcBef>
                <a:spcPts val="0"/>
              </a:spcBef>
              <a:spcAft>
                <a:spcPts val="1200"/>
              </a:spcAft>
              <a:defRPr/>
            </a:pPr>
            <a:endParaRPr lang="en-US" dirty="0"/>
          </a:p>
          <a:p>
            <a:pPr>
              <a:spcBef>
                <a:spcPts val="0"/>
              </a:spcBef>
              <a:spcAft>
                <a:spcPts val="1200"/>
              </a:spcAft>
              <a:defRPr/>
            </a:pPr>
            <a:r>
              <a:rPr lang="en-US" dirty="0"/>
              <a:t>In 2002, the euro currency went into circulation, and the domestic currencies were withdrawn from circulation.</a:t>
            </a:r>
          </a:p>
          <a:p>
            <a:pPr marL="342900" indent="-342900">
              <a:spcBef>
                <a:spcPts val="0"/>
              </a:spcBef>
              <a:spcAft>
                <a:spcPts val="1200"/>
              </a:spcAft>
              <a:buFont typeface="Arial" panose="020B0604020202020204" pitchFamily="34" charset="0"/>
              <a:buChar char="•"/>
              <a:defRPr/>
            </a:pPr>
            <a:r>
              <a:rPr lang="en-US" dirty="0"/>
              <a:t>By 2013, 17 of the European Union nations had adopted the euro as their currency.</a:t>
            </a:r>
          </a:p>
          <a:p>
            <a:pPr>
              <a:spcBef>
                <a:spcPts val="0"/>
              </a:spcBef>
              <a:spcAft>
                <a:spcPts val="1200"/>
              </a:spcAft>
              <a:defRPr/>
            </a:pPr>
            <a:endParaRPr lang="en-US" dirty="0"/>
          </a:p>
          <a:p>
            <a:pPr>
              <a:spcBef>
                <a:spcPts val="0"/>
              </a:spcBef>
              <a:spcAft>
                <a:spcPts val="1200"/>
              </a:spcAft>
              <a:defRPr/>
            </a:pPr>
            <a:r>
              <a:rPr lang="en-US" dirty="0"/>
              <a:t>A new European Central Bank (ECB) was also established; the ECB became responsible for monetary policy throughout the </a:t>
            </a:r>
            <a:r>
              <a:rPr lang="en-US" i="1" dirty="0"/>
              <a:t>Euro zone</a:t>
            </a:r>
            <a:r>
              <a:rPr lang="en-US" dirty="0"/>
              <a:t>.</a:t>
            </a:r>
          </a:p>
        </p:txBody>
      </p:sp>
    </p:spTree>
    <p:extLst>
      <p:ext uri="{BB962C8B-B14F-4D97-AF65-F5344CB8AC3E}">
        <p14:creationId xmlns:p14="http://schemas.microsoft.com/office/powerpoint/2010/main" val="387519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left)">
                                      <p:cBhvr>
                                        <p:cTn id="20" dur="500"/>
                                        <p:tgtEl>
                                          <p:spTgt spid="3">
                                            <p:txEl>
                                              <p:pRg st="4" end="4"/>
                                            </p:txEl>
                                          </p:spTgt>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wipe(left)">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Countries adopting the euro</a:t>
            </a:r>
          </a:p>
        </p:txBody>
      </p:sp>
      <p:sp>
        <p:nvSpPr>
          <p:cNvPr id="3" name="Text Placeholder 2"/>
          <p:cNvSpPr>
            <a:spLocks noGrp="1"/>
          </p:cNvSpPr>
          <p:nvPr>
            <p:ph type="body" sz="quarter" idx="11"/>
          </p:nvPr>
        </p:nvSpPr>
        <p:spPr>
          <a:xfrm>
            <a:off x="152400" y="838200"/>
            <a:ext cx="2438400" cy="3429000"/>
          </a:xfrm>
        </p:spPr>
        <p:txBody>
          <a:bodyPr/>
          <a:lstStyle/>
          <a:p>
            <a:r>
              <a:rPr lang="en-US" dirty="0"/>
              <a:t>Yellow-shaded countries are members of the European Union.</a:t>
            </a:r>
          </a:p>
          <a:p>
            <a:endParaRPr lang="en-US" dirty="0"/>
          </a:p>
          <a:p>
            <a:r>
              <a:rPr lang="en-US" dirty="0"/>
              <a:t>Countries with red stripes have adopted the euro as their currency.</a:t>
            </a:r>
          </a:p>
        </p:txBody>
      </p:sp>
      <p:sp>
        <p:nvSpPr>
          <p:cNvPr id="4" name="Text Placeholder 3"/>
          <p:cNvSpPr>
            <a:spLocks noGrp="1"/>
          </p:cNvSpPr>
          <p:nvPr>
            <p:ph type="body" sz="quarter" idx="12"/>
          </p:nvPr>
        </p:nvSpPr>
        <p:spPr>
          <a:xfrm>
            <a:off x="762000" y="5562600"/>
            <a:ext cx="2133600" cy="449263"/>
          </a:xfrm>
        </p:spPr>
        <p:txBody>
          <a:bodyPr/>
          <a:lstStyle/>
          <a:p>
            <a:r>
              <a:rPr lang="en-US" dirty="0"/>
              <a:t>Countries adopting the euro</a:t>
            </a:r>
          </a:p>
        </p:txBody>
      </p:sp>
      <p:sp>
        <p:nvSpPr>
          <p:cNvPr id="5" name="Text Placeholder 4"/>
          <p:cNvSpPr>
            <a:spLocks noGrp="1"/>
          </p:cNvSpPr>
          <p:nvPr>
            <p:ph type="body" sz="quarter" idx="13"/>
          </p:nvPr>
        </p:nvSpPr>
        <p:spPr>
          <a:xfrm>
            <a:off x="857250" y="5181600"/>
            <a:ext cx="1352550" cy="381000"/>
          </a:xfrm>
        </p:spPr>
        <p:txBody>
          <a:bodyPr/>
          <a:lstStyle/>
          <a:p>
            <a:r>
              <a:rPr lang="en-US" dirty="0"/>
              <a:t>Figure 19.2</a:t>
            </a:r>
          </a:p>
        </p:txBody>
      </p:sp>
      <p:pic>
        <p:nvPicPr>
          <p:cNvPr id="6" name="Picture 5"/>
          <p:cNvPicPr>
            <a:picLocks noChangeAspect="1"/>
          </p:cNvPicPr>
          <p:nvPr/>
        </p:nvPicPr>
        <p:blipFill>
          <a:blip r:embed="rId3"/>
          <a:srcRect/>
          <a:stretch>
            <a:fillRect/>
          </a:stretch>
        </p:blipFill>
        <p:spPr bwMode="auto">
          <a:xfrm>
            <a:off x="2747962" y="838200"/>
            <a:ext cx="6243638" cy="5539875"/>
          </a:xfrm>
          <a:prstGeom prst="rect">
            <a:avLst/>
          </a:prstGeom>
          <a:noFill/>
          <a:ln w="9525">
            <a:noFill/>
            <a:miter lim="800000"/>
            <a:headEnd/>
            <a:tailEnd/>
          </a:ln>
        </p:spPr>
      </p:pic>
    </p:spTree>
    <p:extLst>
      <p:ext uri="{BB962C8B-B14F-4D97-AF65-F5344CB8AC3E}">
        <p14:creationId xmlns:p14="http://schemas.microsoft.com/office/powerpoint/2010/main" val="312557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750"/>
                                        <p:tgtEl>
                                          <p:spTgt spid="6"/>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childTnLst>
                          </p:cTn>
                        </p:par>
                        <p:par>
                          <p:cTn id="12" fill="hold">
                            <p:stCondLst>
                              <p:cond delay="125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the euro survive?</a:t>
            </a:r>
          </a:p>
        </p:txBody>
      </p:sp>
      <p:sp>
        <p:nvSpPr>
          <p:cNvPr id="3" name="Text Placeholder 2"/>
          <p:cNvSpPr>
            <a:spLocks noGrp="1"/>
          </p:cNvSpPr>
          <p:nvPr>
            <p:ph type="body" sz="quarter" idx="11"/>
          </p:nvPr>
        </p:nvSpPr>
        <p:spPr>
          <a:xfrm>
            <a:off x="152400" y="914400"/>
            <a:ext cx="4724400" cy="2438400"/>
          </a:xfrm>
        </p:spPr>
        <p:txBody>
          <a:bodyPr/>
          <a:lstStyle/>
          <a:p>
            <a:pPr>
              <a:spcBef>
                <a:spcPts val="0"/>
              </a:spcBef>
              <a:spcAft>
                <a:spcPts val="1200"/>
              </a:spcAft>
              <a:defRPr/>
            </a:pPr>
            <a:r>
              <a:rPr lang="en-US" dirty="0"/>
              <a:t>For the first few years of the Euro, all seemed well: relative economic stability through most of Europe, expanding employment and production, and easier foreign transactions for firms and consumers.</a:t>
            </a:r>
          </a:p>
        </p:txBody>
      </p:sp>
      <p:sp>
        <p:nvSpPr>
          <p:cNvPr id="4" name="Text Placeholder 2"/>
          <p:cNvSpPr txBox="1">
            <a:spLocks/>
          </p:cNvSpPr>
          <p:nvPr/>
        </p:nvSpPr>
        <p:spPr>
          <a:xfrm>
            <a:off x="152400" y="3352800"/>
            <a:ext cx="8839200" cy="3276600"/>
          </a:xfrm>
          <a:prstGeom prst="rect">
            <a:avLst/>
          </a:prstGeom>
        </p:spPr>
        <p:txBody>
          <a:bodyPr/>
          <a:lstStyle>
            <a:lvl1pPr marL="0" indent="0" algn="l" rtl="0" eaLnBrk="0" fontAlgn="base" hangingPunct="0">
              <a:spcBef>
                <a:spcPts val="600"/>
              </a:spcBef>
              <a:spcAft>
                <a:spcPct val="0"/>
              </a:spcAft>
              <a:defRPr sz="2200" i="0" baseline="0">
                <a:solidFill>
                  <a:schemeClr val="tx1"/>
                </a:solidFill>
                <a:latin typeface="+mn-lt"/>
                <a:ea typeface="+mn-ea"/>
                <a:cs typeface="+mn-cs"/>
              </a:defRPr>
            </a:lvl1pPr>
            <a:lvl2pPr marL="742950" indent="-285750" algn="l" rtl="0" eaLnBrk="0" fontAlgn="base" hangingPunct="0">
              <a:spcBef>
                <a:spcPct val="20000"/>
              </a:spcBef>
              <a:spcAft>
                <a:spcPct val="0"/>
              </a:spcAft>
              <a:defRPr i="1">
                <a:solidFill>
                  <a:schemeClr val="tx1"/>
                </a:solidFill>
                <a:latin typeface="+mn-lt"/>
              </a:defRPr>
            </a:lvl2pPr>
            <a:lvl3pPr marL="1143000" indent="-228600" algn="l" rtl="0" eaLnBrk="0" fontAlgn="base" hangingPunct="0">
              <a:spcBef>
                <a:spcPct val="20000"/>
              </a:spcBef>
              <a:spcAft>
                <a:spcPct val="0"/>
              </a:spcAft>
              <a:defRPr sz="1600" i="1">
                <a:solidFill>
                  <a:schemeClr val="tx1"/>
                </a:solidFill>
                <a:latin typeface="+mn-lt"/>
              </a:defRPr>
            </a:lvl3pPr>
            <a:lvl4pPr marL="1600200" indent="-228600" algn="l" rtl="0" eaLnBrk="0" fontAlgn="base" hangingPunct="0">
              <a:spcBef>
                <a:spcPct val="20000"/>
              </a:spcBef>
              <a:spcAft>
                <a:spcPct val="0"/>
              </a:spcAft>
              <a:defRPr sz="1600">
                <a:solidFill>
                  <a:schemeClr val="tx1"/>
                </a:solidFill>
                <a:latin typeface="+mn-lt"/>
              </a:defRPr>
            </a:lvl4pPr>
            <a:lvl5pPr marL="2057400" indent="-228600" algn="l" rtl="0" eaLnBrk="0" fontAlgn="base" hangingPunct="0">
              <a:spcBef>
                <a:spcPct val="20000"/>
              </a:spcBef>
              <a:spcAft>
                <a:spcPct val="0"/>
              </a:spcAft>
              <a:defRPr sz="1600">
                <a:solidFill>
                  <a:schemeClr val="tx1"/>
                </a:solidFill>
                <a:latin typeface="+mn-lt"/>
              </a:defRPr>
            </a:lvl5pPr>
            <a:lvl6pPr marL="2514600" indent="-228600" algn="l" rtl="0" fontAlgn="base">
              <a:spcBef>
                <a:spcPct val="20000"/>
              </a:spcBef>
              <a:spcAft>
                <a:spcPct val="0"/>
              </a:spcAft>
              <a:defRPr sz="1600">
                <a:solidFill>
                  <a:schemeClr val="tx1"/>
                </a:solidFill>
                <a:latin typeface="+mn-lt"/>
              </a:defRPr>
            </a:lvl6pPr>
            <a:lvl7pPr marL="2971800" indent="-228600" algn="l" rtl="0" fontAlgn="base">
              <a:spcBef>
                <a:spcPct val="20000"/>
              </a:spcBef>
              <a:spcAft>
                <a:spcPct val="0"/>
              </a:spcAft>
              <a:defRPr sz="1600">
                <a:solidFill>
                  <a:schemeClr val="tx1"/>
                </a:solidFill>
                <a:latin typeface="+mn-lt"/>
              </a:defRPr>
            </a:lvl7pPr>
            <a:lvl8pPr marL="3429000" indent="-228600" algn="l" rtl="0" fontAlgn="base">
              <a:spcBef>
                <a:spcPct val="20000"/>
              </a:spcBef>
              <a:spcAft>
                <a:spcPct val="0"/>
              </a:spcAft>
              <a:defRPr sz="1600">
                <a:solidFill>
                  <a:schemeClr val="tx1"/>
                </a:solidFill>
                <a:latin typeface="+mn-lt"/>
              </a:defRPr>
            </a:lvl8pPr>
            <a:lvl9pPr marL="3886200" indent="-228600" algn="l" rtl="0" fontAlgn="base">
              <a:spcBef>
                <a:spcPct val="20000"/>
              </a:spcBef>
              <a:spcAft>
                <a:spcPct val="0"/>
              </a:spcAft>
              <a:defRPr sz="1600">
                <a:solidFill>
                  <a:schemeClr val="tx1"/>
                </a:solidFill>
                <a:latin typeface="+mn-lt"/>
              </a:defRPr>
            </a:lvl9pPr>
          </a:lstStyle>
          <a:p>
            <a:pPr>
              <a:spcAft>
                <a:spcPts val="0"/>
              </a:spcAft>
              <a:defRPr/>
            </a:pPr>
            <a:r>
              <a:rPr lang="en-US" dirty="0"/>
              <a:t>But the recession of 2007-2009 hit Europe as well, and a weakness of the shared currency became apparent: individual countries using the euro could not pursue their own monetary policies.</a:t>
            </a:r>
          </a:p>
          <a:p>
            <a:pPr marL="342900" indent="-342900">
              <a:spcAft>
                <a:spcPts val="0"/>
              </a:spcAft>
              <a:buFont typeface="Arial" panose="020B0604020202020204" pitchFamily="34" charset="0"/>
              <a:buChar char="•"/>
              <a:defRPr/>
            </a:pPr>
            <a:r>
              <a:rPr lang="en-US" dirty="0"/>
              <a:t>The inability to use monetary policy was one of the reasons countries abandoned the gold standard. </a:t>
            </a:r>
          </a:p>
          <a:p>
            <a:pPr>
              <a:spcAft>
                <a:spcPts val="0"/>
              </a:spcAft>
              <a:defRPr/>
            </a:pPr>
            <a:r>
              <a:rPr lang="en-US" dirty="0"/>
              <a:t>The countries could and did use expansionary fiscal policy; but the debts incurred lead to </a:t>
            </a:r>
            <a:r>
              <a:rPr lang="en-US" i="1" dirty="0"/>
              <a:t>sovereign debt crises</a:t>
            </a:r>
            <a:r>
              <a:rPr lang="en-US" dirty="0"/>
              <a:t> for several Euro zone nations.</a:t>
            </a:r>
          </a:p>
          <a:p>
            <a:pPr marL="342900" indent="-342900">
              <a:spcAft>
                <a:spcPts val="0"/>
              </a:spcAft>
              <a:buFont typeface="Arial" panose="020B0604020202020204" pitchFamily="34" charset="0"/>
              <a:buChar char="•"/>
              <a:defRPr/>
            </a:pPr>
            <a:r>
              <a:rPr lang="en-US" dirty="0"/>
              <a:t>Can the euro survive? No-one knows for sure.</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58237" y="778758"/>
            <a:ext cx="3857163" cy="2574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247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wipe(left)">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wipe(left)">
                                      <p:cBhvr>
                                        <p:cTn id="21" dur="500"/>
                                        <p:tgtEl>
                                          <p:spTgt spid="4">
                                            <p:txEl>
                                              <p:pRg st="2" end="2"/>
                                            </p:txEl>
                                          </p:spTgt>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wipe(left)">
                                      <p:cBhvr>
                                        <p:cTn id="2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Pegging against the dollar</a:t>
            </a:r>
          </a:p>
        </p:txBody>
      </p:sp>
      <p:sp>
        <p:nvSpPr>
          <p:cNvPr id="3" name="Text Placeholder 2"/>
          <p:cNvSpPr>
            <a:spLocks noGrp="1"/>
          </p:cNvSpPr>
          <p:nvPr>
            <p:ph type="body" sz="quarter" idx="11"/>
          </p:nvPr>
        </p:nvSpPr>
        <p:spPr>
          <a:xfrm>
            <a:off x="152400" y="838200"/>
            <a:ext cx="8839200" cy="5334000"/>
          </a:xfrm>
        </p:spPr>
        <p:txBody>
          <a:bodyPr/>
          <a:lstStyle/>
          <a:p>
            <a:pPr>
              <a:spcAft>
                <a:spcPts val="0"/>
              </a:spcAft>
              <a:defRPr/>
            </a:pPr>
            <a:r>
              <a:rPr lang="en-US" dirty="0"/>
              <a:t>Some developing countries have attempted to keep their exchange rates fixed against the $US or other currencies, an action known as </a:t>
            </a:r>
            <a:r>
              <a:rPr lang="en-US" b="1" i="1" dirty="0"/>
              <a:t>pegging</a:t>
            </a:r>
            <a:r>
              <a:rPr lang="en-US" dirty="0"/>
              <a:t>.</a:t>
            </a:r>
          </a:p>
          <a:p>
            <a:pPr>
              <a:spcAft>
                <a:spcPts val="0"/>
              </a:spcAft>
              <a:defRPr/>
            </a:pPr>
            <a:endParaRPr lang="en-US" dirty="0"/>
          </a:p>
          <a:p>
            <a:pPr>
              <a:spcAft>
                <a:spcPts val="0"/>
              </a:spcAft>
              <a:defRPr/>
            </a:pPr>
            <a:r>
              <a:rPr lang="en-US" dirty="0"/>
              <a:t>Advantages:</a:t>
            </a:r>
          </a:p>
          <a:p>
            <a:pPr marL="342900" indent="-342900">
              <a:spcAft>
                <a:spcPts val="0"/>
              </a:spcAft>
              <a:buFont typeface="Arial" pitchFamily="34" charset="0"/>
              <a:buChar char="•"/>
              <a:defRPr/>
            </a:pPr>
            <a:r>
              <a:rPr lang="en-US" dirty="0"/>
              <a:t>Easier planning for firms</a:t>
            </a:r>
          </a:p>
          <a:p>
            <a:pPr marL="342900" indent="-342900">
              <a:spcAft>
                <a:spcPts val="0"/>
              </a:spcAft>
              <a:buFont typeface="Arial" pitchFamily="34" charset="0"/>
              <a:buChar char="•"/>
              <a:defRPr/>
            </a:pPr>
            <a:r>
              <a:rPr lang="en-US" dirty="0"/>
              <a:t>A more credible commitment to fighting inflation</a:t>
            </a:r>
          </a:p>
          <a:p>
            <a:pPr>
              <a:spcAft>
                <a:spcPts val="0"/>
              </a:spcAft>
              <a:defRPr/>
            </a:pPr>
            <a:endParaRPr lang="en-US" dirty="0"/>
          </a:p>
          <a:p>
            <a:pPr>
              <a:spcAft>
                <a:spcPts val="0"/>
              </a:spcAft>
              <a:defRPr/>
            </a:pPr>
            <a:r>
              <a:rPr lang="en-US" dirty="0"/>
              <a:t>Disadvantages: </a:t>
            </a:r>
          </a:p>
          <a:p>
            <a:pPr marL="342900" indent="-342900">
              <a:spcAft>
                <a:spcPts val="0"/>
              </a:spcAft>
              <a:buFont typeface="Arial" pitchFamily="34" charset="0"/>
              <a:buChar char="•"/>
              <a:defRPr/>
            </a:pPr>
            <a:r>
              <a:rPr lang="en-US" dirty="0"/>
              <a:t>Needing to support an under- or over-valued currency</a:t>
            </a:r>
          </a:p>
          <a:p>
            <a:pPr marL="342900" indent="-342900">
              <a:spcAft>
                <a:spcPts val="0"/>
              </a:spcAft>
              <a:buFont typeface="Arial" pitchFamily="34" charset="0"/>
              <a:buChar char="•"/>
              <a:defRPr/>
            </a:pPr>
            <a:r>
              <a:rPr lang="en-US" dirty="0"/>
              <a:t>Potential for </a:t>
            </a:r>
            <a:r>
              <a:rPr lang="en-US" i="1" dirty="0"/>
              <a:t>destabilizing speculation</a:t>
            </a:r>
            <a:r>
              <a:rPr lang="en-US" dirty="0"/>
              <a:t> if speculators believe the currency will eventually appreciate or depreciate</a:t>
            </a:r>
          </a:p>
          <a:p>
            <a:pPr marL="342900" indent="-342900">
              <a:spcAft>
                <a:spcPts val="0"/>
              </a:spcAft>
              <a:buFont typeface="Arial" pitchFamily="34" charset="0"/>
              <a:buChar char="•"/>
              <a:defRPr/>
            </a:pPr>
            <a:r>
              <a:rPr lang="en-US" dirty="0"/>
              <a:t>Difficulty in pursuing an independent monetary policy</a:t>
            </a:r>
          </a:p>
        </p:txBody>
      </p:sp>
    </p:spTree>
    <p:extLst>
      <p:ext uri="{BB962C8B-B14F-4D97-AF65-F5344CB8AC3E}">
        <p14:creationId xmlns:p14="http://schemas.microsoft.com/office/powerpoint/2010/main" val="15106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left)">
                                      <p:cBhvr>
                                        <p:cTn id="11" dur="500"/>
                                        <p:tgtEl>
                                          <p:spTgt spid="3">
                                            <p:txEl>
                                              <p:pRg st="2" end="2"/>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left)">
                                      <p:cBhvr>
                                        <p:cTn id="15" dur="500"/>
                                        <p:tgtEl>
                                          <p:spTgt spid="3">
                                            <p:txEl>
                                              <p:pRg st="3" end="3"/>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left)">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wipe(left)">
                                      <p:cBhvr>
                                        <p:cTn id="24" dur="500"/>
                                        <p:tgtEl>
                                          <p:spTgt spid="3">
                                            <p:txEl>
                                              <p:pRg st="6" end="6"/>
                                            </p:txEl>
                                          </p:spTgt>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ipe(left)">
                                      <p:cBhvr>
                                        <p:cTn id="28" dur="500"/>
                                        <p:tgtEl>
                                          <p:spTgt spid="3">
                                            <p:txEl>
                                              <p:pRg st="7" end="7"/>
                                            </p:txEl>
                                          </p:spTgt>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left)">
                                      <p:cBhvr>
                                        <p:cTn id="32" dur="500"/>
                                        <p:tgtEl>
                                          <p:spTgt spid="3">
                                            <p:txEl>
                                              <p:pRg st="8" end="8"/>
                                            </p:txEl>
                                          </p:spTgt>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wipe(left)">
                                      <p:cBhvr>
                                        <p:cTn id="3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International</a:t>
            </a:r>
            <a:br>
              <a:rPr lang="en-US" dirty="0"/>
            </a:br>
            <a:r>
              <a:rPr lang="en-US" dirty="0"/>
              <a:t>Financial System</a:t>
            </a:r>
          </a:p>
        </p:txBody>
      </p:sp>
    </p:spTree>
    <p:extLst>
      <p:ext uri="{BB962C8B-B14F-4D97-AF65-F5344CB8AC3E}">
        <p14:creationId xmlns:p14="http://schemas.microsoft.com/office/powerpoint/2010/main" val="3620416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The East Asian exchange rate crisis of the late 1990s</a:t>
            </a:r>
          </a:p>
        </p:txBody>
      </p:sp>
      <p:sp>
        <p:nvSpPr>
          <p:cNvPr id="3" name="Text Placeholder 2"/>
          <p:cNvSpPr>
            <a:spLocks noGrp="1"/>
          </p:cNvSpPr>
          <p:nvPr>
            <p:ph type="body" sz="quarter" idx="11"/>
          </p:nvPr>
        </p:nvSpPr>
        <p:spPr>
          <a:xfrm>
            <a:off x="152400" y="1752600"/>
            <a:ext cx="2286000" cy="3200400"/>
          </a:xfrm>
        </p:spPr>
        <p:txBody>
          <a:bodyPr/>
          <a:lstStyle/>
          <a:p>
            <a:pPr>
              <a:spcAft>
                <a:spcPts val="0"/>
              </a:spcAft>
              <a:defRPr/>
            </a:pPr>
            <a:r>
              <a:rPr lang="en-US" dirty="0"/>
              <a:t>In the 1990s, the Thai </a:t>
            </a:r>
            <a:r>
              <a:rPr lang="en-US" i="1" dirty="0"/>
              <a:t>baht</a:t>
            </a:r>
            <a:r>
              <a:rPr lang="en-US" dirty="0"/>
              <a:t> was pegged to the $US at a rate of 1 baht = $0.04.</a:t>
            </a:r>
          </a:p>
          <a:p>
            <a:pPr>
              <a:spcAft>
                <a:spcPts val="0"/>
              </a:spcAft>
              <a:defRPr/>
            </a:pPr>
            <a:r>
              <a:rPr lang="en-US" dirty="0"/>
              <a:t>But by 1997, the market equilibrium value of Thai baht was only $0.03.</a:t>
            </a:r>
          </a:p>
        </p:txBody>
      </p:sp>
      <p:pic>
        <p:nvPicPr>
          <p:cNvPr id="6" name="Picture 12" descr="Fig30-3-1"/>
          <p:cNvPicPr>
            <a:picLocks noChangeAspect="1" noChangeArrowheads="1"/>
          </p:cNvPicPr>
          <p:nvPr/>
        </p:nvPicPr>
        <p:blipFill>
          <a:blip r:embed="rId3"/>
          <a:srcRect/>
          <a:stretch>
            <a:fillRect/>
          </a:stretch>
        </p:blipFill>
        <p:spPr bwMode="auto">
          <a:xfrm>
            <a:off x="2590800" y="731838"/>
            <a:ext cx="6477000" cy="4314825"/>
          </a:xfrm>
          <a:prstGeom prst="rect">
            <a:avLst/>
          </a:prstGeom>
          <a:noFill/>
          <a:ln w="9525">
            <a:noFill/>
            <a:miter lim="800000"/>
            <a:headEnd/>
            <a:tailEnd/>
          </a:ln>
        </p:spPr>
      </p:pic>
      <p:pic>
        <p:nvPicPr>
          <p:cNvPr id="7" name="Picture 13" descr="Fig30-3-2"/>
          <p:cNvPicPr>
            <a:picLocks noChangeAspect="1" noChangeArrowheads="1"/>
          </p:cNvPicPr>
          <p:nvPr/>
        </p:nvPicPr>
        <p:blipFill>
          <a:blip r:embed="rId4"/>
          <a:srcRect/>
          <a:stretch>
            <a:fillRect/>
          </a:stretch>
        </p:blipFill>
        <p:spPr bwMode="auto">
          <a:xfrm>
            <a:off x="2590800" y="731838"/>
            <a:ext cx="6477000" cy="4314825"/>
          </a:xfrm>
          <a:prstGeom prst="rect">
            <a:avLst/>
          </a:prstGeom>
          <a:noFill/>
          <a:ln w="9525">
            <a:noFill/>
            <a:miter lim="800000"/>
            <a:headEnd/>
            <a:tailEnd/>
          </a:ln>
        </p:spPr>
      </p:pic>
      <p:pic>
        <p:nvPicPr>
          <p:cNvPr id="8" name="Picture 14" descr="Fig30-3-3"/>
          <p:cNvPicPr>
            <a:picLocks noChangeAspect="1" noChangeArrowheads="1"/>
          </p:cNvPicPr>
          <p:nvPr/>
        </p:nvPicPr>
        <p:blipFill>
          <a:blip r:embed="rId5"/>
          <a:srcRect/>
          <a:stretch>
            <a:fillRect/>
          </a:stretch>
        </p:blipFill>
        <p:spPr bwMode="auto">
          <a:xfrm>
            <a:off x="2590800" y="731838"/>
            <a:ext cx="6477000" cy="4314825"/>
          </a:xfrm>
          <a:prstGeom prst="rect">
            <a:avLst/>
          </a:prstGeom>
          <a:noFill/>
          <a:ln w="9525">
            <a:noFill/>
            <a:miter lim="800000"/>
            <a:headEnd/>
            <a:tailEnd/>
          </a:ln>
        </p:spPr>
      </p:pic>
      <p:pic>
        <p:nvPicPr>
          <p:cNvPr id="9" name="pegged rate" descr="Fig30-3-4"/>
          <p:cNvPicPr>
            <a:picLocks noChangeAspect="1" noChangeArrowheads="1"/>
          </p:cNvPicPr>
          <p:nvPr/>
        </p:nvPicPr>
        <p:blipFill rotWithShape="1">
          <a:blip r:embed="rId6"/>
          <a:srcRect r="74485"/>
          <a:stretch/>
        </p:blipFill>
        <p:spPr bwMode="auto">
          <a:xfrm>
            <a:off x="2590800" y="731838"/>
            <a:ext cx="1652586" cy="4314825"/>
          </a:xfrm>
          <a:prstGeom prst="rect">
            <a:avLst/>
          </a:prstGeom>
          <a:noFill/>
          <a:ln w="9525">
            <a:noFill/>
            <a:miter lim="800000"/>
            <a:headEnd/>
            <a:tailEnd/>
          </a:ln>
        </p:spPr>
      </p:pic>
      <p:pic>
        <p:nvPicPr>
          <p:cNvPr id="10" name="Picture 15" descr="Fig30-3-4"/>
          <p:cNvPicPr>
            <a:picLocks noChangeAspect="1" noChangeArrowheads="1"/>
          </p:cNvPicPr>
          <p:nvPr/>
        </p:nvPicPr>
        <p:blipFill rotWithShape="1">
          <a:blip r:embed="rId6"/>
          <a:srcRect l="25515"/>
          <a:stretch/>
        </p:blipFill>
        <p:spPr bwMode="auto">
          <a:xfrm>
            <a:off x="4243386" y="731838"/>
            <a:ext cx="4824413" cy="4314825"/>
          </a:xfrm>
          <a:prstGeom prst="rect">
            <a:avLst/>
          </a:prstGeom>
          <a:noFill/>
          <a:ln w="9525">
            <a:noFill/>
            <a:miter lim="800000"/>
            <a:headEnd/>
            <a:tailEnd/>
          </a:ln>
        </p:spPr>
      </p:pic>
      <p:sp>
        <p:nvSpPr>
          <p:cNvPr id="12" name="Text Placeholder 3"/>
          <p:cNvSpPr txBox="1">
            <a:spLocks/>
          </p:cNvSpPr>
          <p:nvPr/>
        </p:nvSpPr>
        <p:spPr>
          <a:xfrm>
            <a:off x="5260182" y="4648200"/>
            <a:ext cx="3124200" cy="609600"/>
          </a:xfrm>
          <a:prstGeom prst="rect">
            <a:avLst/>
          </a:prstGeom>
        </p:spPr>
        <p:txBody>
          <a:bodyPr/>
          <a:lstStyle>
            <a:lvl1pPr marL="0" indent="0" algn="l" rtl="0" eaLnBrk="0" fontAlgn="base" hangingPunct="0">
              <a:spcBef>
                <a:spcPts val="600"/>
              </a:spcBef>
              <a:spcAft>
                <a:spcPct val="0"/>
              </a:spcAft>
              <a:defRPr sz="1600" i="0">
                <a:solidFill>
                  <a:schemeClr val="tx1"/>
                </a:solidFill>
                <a:latin typeface="+mn-lt"/>
                <a:ea typeface="+mn-ea"/>
                <a:cs typeface="+mn-cs"/>
              </a:defRPr>
            </a:lvl1pPr>
            <a:lvl2pPr marL="742950" indent="-285750" algn="l" rtl="0" eaLnBrk="0" fontAlgn="base" hangingPunct="0">
              <a:spcBef>
                <a:spcPct val="20000"/>
              </a:spcBef>
              <a:spcAft>
                <a:spcPct val="0"/>
              </a:spcAft>
              <a:defRPr i="1">
                <a:solidFill>
                  <a:schemeClr val="tx1"/>
                </a:solidFill>
                <a:latin typeface="+mn-lt"/>
              </a:defRPr>
            </a:lvl2pPr>
            <a:lvl3pPr marL="1143000" indent="-228600" algn="l" rtl="0" eaLnBrk="0" fontAlgn="base" hangingPunct="0">
              <a:spcBef>
                <a:spcPct val="20000"/>
              </a:spcBef>
              <a:spcAft>
                <a:spcPct val="0"/>
              </a:spcAft>
              <a:defRPr sz="1600" i="1">
                <a:solidFill>
                  <a:schemeClr val="tx1"/>
                </a:solidFill>
                <a:latin typeface="+mn-lt"/>
              </a:defRPr>
            </a:lvl3pPr>
            <a:lvl4pPr marL="1600200" indent="-228600" algn="l" rtl="0" eaLnBrk="0" fontAlgn="base" hangingPunct="0">
              <a:spcBef>
                <a:spcPct val="20000"/>
              </a:spcBef>
              <a:spcAft>
                <a:spcPct val="0"/>
              </a:spcAft>
              <a:defRPr sz="1600">
                <a:solidFill>
                  <a:schemeClr val="tx1"/>
                </a:solidFill>
                <a:latin typeface="+mn-lt"/>
              </a:defRPr>
            </a:lvl4pPr>
            <a:lvl5pPr marL="2057400" indent="-228600" algn="l" rtl="0" eaLnBrk="0" fontAlgn="base" hangingPunct="0">
              <a:spcBef>
                <a:spcPct val="20000"/>
              </a:spcBef>
              <a:spcAft>
                <a:spcPct val="0"/>
              </a:spcAft>
              <a:defRPr sz="1600">
                <a:solidFill>
                  <a:schemeClr val="tx1"/>
                </a:solidFill>
                <a:latin typeface="+mn-lt"/>
              </a:defRPr>
            </a:lvl5pPr>
            <a:lvl6pPr marL="2514600" indent="-228600" algn="l" rtl="0" fontAlgn="base">
              <a:spcBef>
                <a:spcPct val="20000"/>
              </a:spcBef>
              <a:spcAft>
                <a:spcPct val="0"/>
              </a:spcAft>
              <a:defRPr sz="1600">
                <a:solidFill>
                  <a:schemeClr val="tx1"/>
                </a:solidFill>
                <a:latin typeface="+mn-lt"/>
              </a:defRPr>
            </a:lvl6pPr>
            <a:lvl7pPr marL="2971800" indent="-228600" algn="l" rtl="0" fontAlgn="base">
              <a:spcBef>
                <a:spcPct val="20000"/>
              </a:spcBef>
              <a:spcAft>
                <a:spcPct val="0"/>
              </a:spcAft>
              <a:defRPr sz="1600">
                <a:solidFill>
                  <a:schemeClr val="tx1"/>
                </a:solidFill>
                <a:latin typeface="+mn-lt"/>
              </a:defRPr>
            </a:lvl7pPr>
            <a:lvl8pPr marL="3429000" indent="-228600" algn="l" rtl="0" fontAlgn="base">
              <a:spcBef>
                <a:spcPct val="20000"/>
              </a:spcBef>
              <a:spcAft>
                <a:spcPct val="0"/>
              </a:spcAft>
              <a:defRPr sz="1600">
                <a:solidFill>
                  <a:schemeClr val="tx1"/>
                </a:solidFill>
                <a:latin typeface="+mn-lt"/>
              </a:defRPr>
            </a:lvl8pPr>
            <a:lvl9pPr marL="3886200" indent="-228600" algn="l" rtl="0" fontAlgn="base">
              <a:spcBef>
                <a:spcPct val="20000"/>
              </a:spcBef>
              <a:spcAft>
                <a:spcPct val="0"/>
              </a:spcAft>
              <a:defRPr sz="1600">
                <a:solidFill>
                  <a:schemeClr val="tx1"/>
                </a:solidFill>
                <a:latin typeface="+mn-lt"/>
              </a:defRPr>
            </a:lvl9pPr>
          </a:lstStyle>
          <a:p>
            <a:r>
              <a:rPr lang="en-US" kern="0"/>
              <a:t>By 1997, the Thai baht was overvalued against the dollar</a:t>
            </a:r>
            <a:endParaRPr lang="en-US" kern="0" dirty="0"/>
          </a:p>
        </p:txBody>
      </p:sp>
      <p:sp>
        <p:nvSpPr>
          <p:cNvPr id="13" name="Text Placeholder 4"/>
          <p:cNvSpPr txBox="1">
            <a:spLocks/>
          </p:cNvSpPr>
          <p:nvPr/>
        </p:nvSpPr>
        <p:spPr>
          <a:xfrm>
            <a:off x="3886200" y="4648200"/>
            <a:ext cx="1352550" cy="381000"/>
          </a:xfrm>
          <a:prstGeom prst="rect">
            <a:avLst/>
          </a:prstGeom>
          <a:solidFill>
            <a:srgbClr val="89B8CF"/>
          </a:solidFill>
        </p:spPr>
        <p:txBody>
          <a:bodyPr/>
          <a:lstStyle>
            <a:lvl1pPr marL="342900" indent="-342900" algn="l" rtl="0" eaLnBrk="0" fontAlgn="base" hangingPunct="0">
              <a:spcBef>
                <a:spcPct val="20000"/>
              </a:spcBef>
              <a:spcAft>
                <a:spcPct val="0"/>
              </a:spcAft>
              <a:defRPr sz="1600" b="1" i="0">
                <a:solidFill>
                  <a:schemeClr val="accent2">
                    <a:lumMod val="75000"/>
                  </a:schemeClr>
                </a:solidFill>
                <a:latin typeface="+mn-lt"/>
                <a:ea typeface="+mn-ea"/>
                <a:cs typeface="+mn-cs"/>
              </a:defRPr>
            </a:lvl1pPr>
            <a:lvl2pPr marL="742950" indent="-285750" algn="l" rtl="0" eaLnBrk="0" fontAlgn="base" hangingPunct="0">
              <a:spcBef>
                <a:spcPct val="20000"/>
              </a:spcBef>
              <a:spcAft>
                <a:spcPct val="0"/>
              </a:spcAft>
              <a:defRPr i="1">
                <a:solidFill>
                  <a:schemeClr val="tx1"/>
                </a:solidFill>
                <a:latin typeface="+mn-lt"/>
              </a:defRPr>
            </a:lvl2pPr>
            <a:lvl3pPr marL="1143000" indent="-228600" algn="l" rtl="0" eaLnBrk="0" fontAlgn="base" hangingPunct="0">
              <a:spcBef>
                <a:spcPct val="20000"/>
              </a:spcBef>
              <a:spcAft>
                <a:spcPct val="0"/>
              </a:spcAft>
              <a:defRPr sz="1600" i="1">
                <a:solidFill>
                  <a:schemeClr val="tx1"/>
                </a:solidFill>
                <a:latin typeface="+mn-lt"/>
              </a:defRPr>
            </a:lvl3pPr>
            <a:lvl4pPr marL="1600200" indent="-228600" algn="l" rtl="0" eaLnBrk="0" fontAlgn="base" hangingPunct="0">
              <a:spcBef>
                <a:spcPct val="20000"/>
              </a:spcBef>
              <a:spcAft>
                <a:spcPct val="0"/>
              </a:spcAft>
              <a:defRPr sz="1600">
                <a:solidFill>
                  <a:schemeClr val="tx1"/>
                </a:solidFill>
                <a:latin typeface="+mn-lt"/>
              </a:defRPr>
            </a:lvl4pPr>
            <a:lvl5pPr marL="2057400" indent="-228600" algn="l" rtl="0" eaLnBrk="0" fontAlgn="base" hangingPunct="0">
              <a:spcBef>
                <a:spcPct val="20000"/>
              </a:spcBef>
              <a:spcAft>
                <a:spcPct val="0"/>
              </a:spcAft>
              <a:defRPr sz="1600">
                <a:solidFill>
                  <a:schemeClr val="tx1"/>
                </a:solidFill>
                <a:latin typeface="+mn-lt"/>
              </a:defRPr>
            </a:lvl5pPr>
            <a:lvl6pPr marL="2514600" indent="-228600" algn="l" rtl="0" fontAlgn="base">
              <a:spcBef>
                <a:spcPct val="20000"/>
              </a:spcBef>
              <a:spcAft>
                <a:spcPct val="0"/>
              </a:spcAft>
              <a:defRPr sz="1600">
                <a:solidFill>
                  <a:schemeClr val="tx1"/>
                </a:solidFill>
                <a:latin typeface="+mn-lt"/>
              </a:defRPr>
            </a:lvl6pPr>
            <a:lvl7pPr marL="2971800" indent="-228600" algn="l" rtl="0" fontAlgn="base">
              <a:spcBef>
                <a:spcPct val="20000"/>
              </a:spcBef>
              <a:spcAft>
                <a:spcPct val="0"/>
              </a:spcAft>
              <a:defRPr sz="1600">
                <a:solidFill>
                  <a:schemeClr val="tx1"/>
                </a:solidFill>
                <a:latin typeface="+mn-lt"/>
              </a:defRPr>
            </a:lvl7pPr>
            <a:lvl8pPr marL="3429000" indent="-228600" algn="l" rtl="0" fontAlgn="base">
              <a:spcBef>
                <a:spcPct val="20000"/>
              </a:spcBef>
              <a:spcAft>
                <a:spcPct val="0"/>
              </a:spcAft>
              <a:defRPr sz="1600">
                <a:solidFill>
                  <a:schemeClr val="tx1"/>
                </a:solidFill>
                <a:latin typeface="+mn-lt"/>
              </a:defRPr>
            </a:lvl8pPr>
            <a:lvl9pPr marL="3886200" indent="-228600" algn="l" rtl="0" fontAlgn="base">
              <a:spcBef>
                <a:spcPct val="20000"/>
              </a:spcBef>
              <a:spcAft>
                <a:spcPct val="0"/>
              </a:spcAft>
              <a:defRPr sz="1600">
                <a:solidFill>
                  <a:schemeClr val="tx1"/>
                </a:solidFill>
                <a:latin typeface="+mn-lt"/>
              </a:defRPr>
            </a:lvl9pPr>
          </a:lstStyle>
          <a:p>
            <a:r>
              <a:rPr lang="en-US" kern="0" dirty="0"/>
              <a:t>Figure 19.3</a:t>
            </a:r>
          </a:p>
        </p:txBody>
      </p:sp>
      <p:sp>
        <p:nvSpPr>
          <p:cNvPr id="16" name="Text Placeholder 2"/>
          <p:cNvSpPr>
            <a:spLocks noGrp="1"/>
          </p:cNvSpPr>
          <p:nvPr>
            <p:ph type="body" sz="quarter" idx="11"/>
          </p:nvPr>
        </p:nvSpPr>
        <p:spPr>
          <a:xfrm>
            <a:off x="152399" y="5257800"/>
            <a:ext cx="8915399" cy="1447800"/>
          </a:xfrm>
        </p:spPr>
        <p:txBody>
          <a:bodyPr/>
          <a:lstStyle/>
          <a:p>
            <a:pPr>
              <a:spcAft>
                <a:spcPts val="0"/>
              </a:spcAft>
              <a:defRPr/>
            </a:pPr>
            <a:r>
              <a:rPr lang="en-US" dirty="0"/>
              <a:t>This created a persistent surplus of Thai baht on foreign exchange markets. To support the pegged rate, the Bank of Thailand had to buy baht with its U.S. </a:t>
            </a:r>
            <a:r>
              <a:rPr lang="en-US" i="1" dirty="0"/>
              <a:t>dollar reserves</a:t>
            </a:r>
            <a:r>
              <a:rPr lang="en-US" dirty="0"/>
              <a:t>. It also raised Thai interest rates to attract investors; but that further depressed the Thai economy.</a:t>
            </a:r>
            <a:endParaRPr lang="en-US" i="1" dirty="0"/>
          </a:p>
          <a:p>
            <a:pPr>
              <a:spcAft>
                <a:spcPts val="0"/>
              </a:spcAft>
              <a:defRPr/>
            </a:pPr>
            <a:endParaRPr lang="en-US" dirty="0"/>
          </a:p>
        </p:txBody>
      </p:sp>
    </p:spTree>
    <p:extLst>
      <p:ext uri="{BB962C8B-B14F-4D97-AF65-F5344CB8AC3E}">
        <p14:creationId xmlns:p14="http://schemas.microsoft.com/office/powerpoint/2010/main" val="138400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1000"/>
                                        <p:tgtEl>
                                          <p:spTgt spid="9"/>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wipe(left)">
                                      <p:cBhvr>
                                        <p:cTn id="24" dur="500"/>
                                        <p:tgtEl>
                                          <p:spTgt spid="3">
                                            <p:txEl>
                                              <p:pRg st="1" end="1"/>
                                            </p:txEl>
                                          </p:spTgt>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1000"/>
                                        <p:tgtEl>
                                          <p:spTgt spid="8"/>
                                        </p:tgtEl>
                                      </p:cBhvr>
                                    </p:animEffect>
                                  </p:childTnLst>
                                </p:cTn>
                              </p:par>
                            </p:childTnLst>
                          </p:cTn>
                        </p:par>
                        <p:par>
                          <p:cTn id="29" fill="hold">
                            <p:stCondLst>
                              <p:cond delay="1500"/>
                            </p:stCondLst>
                            <p:childTnLst>
                              <p:par>
                                <p:cTn id="30" presetID="22" presetClass="entr" presetSubtype="8" fill="hold" nodeType="afterEffect">
                                  <p:stCondLst>
                                    <p:cond delay="0"/>
                                  </p:stCondLst>
                                  <p:childTnLst>
                                    <p:set>
                                      <p:cBhvr>
                                        <p:cTn id="31" dur="1" fill="hold">
                                          <p:stCondLst>
                                            <p:cond delay="0"/>
                                          </p:stCondLst>
                                        </p:cTn>
                                        <p:tgtEl>
                                          <p:spTgt spid="16">
                                            <p:txEl>
                                              <p:pRg st="0" end="0"/>
                                            </p:txEl>
                                          </p:spTgt>
                                        </p:tgtEl>
                                        <p:attrNameLst>
                                          <p:attrName>style.visibility</p:attrName>
                                        </p:attrNameLst>
                                      </p:cBhvr>
                                      <p:to>
                                        <p:strVal val="visible"/>
                                      </p:to>
                                    </p:set>
                                    <p:animEffect transition="in" filter="wipe(left)">
                                      <p:cBhvr>
                                        <p:cTn id="32" dur="500"/>
                                        <p:tgtEl>
                                          <p:spTgt spid="16">
                                            <p:txEl>
                                              <p:pRg st="0" end="0"/>
                                            </p:txEl>
                                          </p:spTgt>
                                        </p:tgtEl>
                                      </p:cBhvr>
                                    </p:animEffect>
                                  </p:childTnLst>
                                </p:cTn>
                              </p:par>
                            </p:childTnLst>
                          </p:cTn>
                        </p:par>
                        <p:par>
                          <p:cTn id="33" fill="hold">
                            <p:stCondLst>
                              <p:cond delay="2000"/>
                            </p:stCondLst>
                            <p:childTnLst>
                              <p:par>
                                <p:cTn id="34" presetID="22" presetClass="entr" presetSubtype="8"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Destabilizing speculation against the baht</a:t>
            </a:r>
          </a:p>
        </p:txBody>
      </p:sp>
      <p:sp>
        <p:nvSpPr>
          <p:cNvPr id="3" name="Text Placeholder 2"/>
          <p:cNvSpPr>
            <a:spLocks noGrp="1"/>
          </p:cNvSpPr>
          <p:nvPr>
            <p:ph type="body" sz="quarter" idx="11"/>
          </p:nvPr>
        </p:nvSpPr>
        <p:spPr>
          <a:xfrm>
            <a:off x="152400" y="838200"/>
            <a:ext cx="3087688" cy="3554413"/>
          </a:xfrm>
        </p:spPr>
        <p:txBody>
          <a:bodyPr/>
          <a:lstStyle/>
          <a:p>
            <a:pPr>
              <a:spcBef>
                <a:spcPts val="0"/>
              </a:spcBef>
              <a:spcAft>
                <a:spcPts val="1200"/>
              </a:spcAft>
              <a:defRPr/>
            </a:pPr>
            <a:r>
              <a:rPr lang="en-US" dirty="0"/>
              <a:t>The Thai difficulties did not go unnoticed.</a:t>
            </a:r>
          </a:p>
          <a:p>
            <a:pPr>
              <a:spcBef>
                <a:spcPts val="0"/>
              </a:spcBef>
              <a:spcAft>
                <a:spcPts val="1200"/>
              </a:spcAft>
              <a:defRPr/>
            </a:pPr>
            <a:r>
              <a:rPr lang="en-US" dirty="0"/>
              <a:t>People believed that the Bank of Thailand would not be able to maintain the high value of its currency, so they sold off Thai currency as quickly as possible.</a:t>
            </a:r>
          </a:p>
        </p:txBody>
      </p:sp>
      <p:sp>
        <p:nvSpPr>
          <p:cNvPr id="17" name="TextBox 16"/>
          <p:cNvSpPr txBox="1"/>
          <p:nvPr/>
        </p:nvSpPr>
        <p:spPr>
          <a:xfrm>
            <a:off x="152399" y="4504253"/>
            <a:ext cx="8869363" cy="2277547"/>
          </a:xfrm>
          <a:prstGeom prst="rect">
            <a:avLst/>
          </a:prstGeom>
          <a:noFill/>
        </p:spPr>
        <p:txBody>
          <a:bodyPr wrap="square">
            <a:spAutoFit/>
          </a:bodyPr>
          <a:lstStyle/>
          <a:p>
            <a:pPr>
              <a:spcBef>
                <a:spcPts val="600"/>
              </a:spcBef>
              <a:spcAft>
                <a:spcPts val="0"/>
              </a:spcAft>
              <a:defRPr/>
            </a:pPr>
            <a:r>
              <a:rPr lang="en-US" sz="2200" b="0" dirty="0"/>
              <a:t>This further depressed the market equilibrium exchange rate, increasing the motivation to sell off Thai currency.</a:t>
            </a:r>
          </a:p>
          <a:p>
            <a:pPr marL="342900" indent="-342900">
              <a:spcBef>
                <a:spcPts val="600"/>
              </a:spcBef>
              <a:spcAft>
                <a:spcPts val="0"/>
              </a:spcAft>
              <a:buFont typeface="Arial" panose="020B0604020202020204" pitchFamily="34" charset="0"/>
              <a:buChar char="•"/>
              <a:defRPr/>
            </a:pPr>
            <a:r>
              <a:rPr lang="en-US" sz="2200" b="0" dirty="0">
                <a:cs typeface="+mn-cs"/>
              </a:rPr>
              <a:t>In July 1997 Thailand allowed its currency to float; but now firms had debt denominated in $US, and with their earnings in Thai baht, they found it even harder to repay their loans.</a:t>
            </a:r>
          </a:p>
          <a:p>
            <a:pPr marL="342900" indent="-342900">
              <a:spcBef>
                <a:spcPts val="600"/>
              </a:spcBef>
              <a:spcAft>
                <a:spcPts val="0"/>
              </a:spcAft>
              <a:buFont typeface="Arial" panose="020B0604020202020204" pitchFamily="34" charset="0"/>
              <a:buChar char="•"/>
              <a:defRPr/>
            </a:pPr>
            <a:r>
              <a:rPr lang="en-US" sz="2200" b="0" dirty="0">
                <a:cs typeface="+mn-cs"/>
              </a:rPr>
              <a:t>Many firms went bankrupt, leading to a deep Thai recession.</a:t>
            </a:r>
          </a:p>
        </p:txBody>
      </p:sp>
      <p:sp>
        <p:nvSpPr>
          <p:cNvPr id="4" name="Text Placeholder 3"/>
          <p:cNvSpPr>
            <a:spLocks noGrp="1"/>
          </p:cNvSpPr>
          <p:nvPr>
            <p:ph type="body" sz="quarter" idx="12"/>
          </p:nvPr>
        </p:nvSpPr>
        <p:spPr>
          <a:xfrm>
            <a:off x="3771900" y="4114800"/>
            <a:ext cx="3924300" cy="449263"/>
          </a:xfrm>
        </p:spPr>
        <p:txBody>
          <a:bodyPr/>
          <a:lstStyle/>
          <a:p>
            <a:r>
              <a:rPr lang="en-US" dirty="0"/>
              <a:t>Destabilizing speculation against the baht</a:t>
            </a:r>
          </a:p>
        </p:txBody>
      </p:sp>
      <p:sp>
        <p:nvSpPr>
          <p:cNvPr id="5" name="Text Placeholder 4"/>
          <p:cNvSpPr>
            <a:spLocks noGrp="1"/>
          </p:cNvSpPr>
          <p:nvPr>
            <p:ph type="body" sz="quarter" idx="13"/>
          </p:nvPr>
        </p:nvSpPr>
        <p:spPr>
          <a:xfrm>
            <a:off x="2438400" y="4114800"/>
            <a:ext cx="1352550" cy="381000"/>
          </a:xfrm>
        </p:spPr>
        <p:txBody>
          <a:bodyPr/>
          <a:lstStyle/>
          <a:p>
            <a:r>
              <a:rPr lang="en-US" dirty="0"/>
              <a:t>Figure 19.4</a:t>
            </a:r>
          </a:p>
        </p:txBody>
      </p:sp>
      <p:pic>
        <p:nvPicPr>
          <p:cNvPr id="6" name="Picture 5" descr="Fig18-4_PPT_1.gif"/>
          <p:cNvPicPr>
            <a:picLocks noChangeAspect="1"/>
          </p:cNvPicPr>
          <p:nvPr/>
        </p:nvPicPr>
        <p:blipFill>
          <a:blip r:embed="rId3"/>
          <a:srcRect/>
          <a:stretch>
            <a:fillRect/>
          </a:stretch>
        </p:blipFill>
        <p:spPr bwMode="auto">
          <a:xfrm>
            <a:off x="3240088" y="782638"/>
            <a:ext cx="5781675" cy="3609975"/>
          </a:xfrm>
          <a:prstGeom prst="rect">
            <a:avLst/>
          </a:prstGeom>
          <a:noFill/>
          <a:ln w="9525">
            <a:noFill/>
            <a:miter lim="800000"/>
            <a:headEnd/>
            <a:tailEnd/>
          </a:ln>
        </p:spPr>
      </p:pic>
      <p:pic>
        <p:nvPicPr>
          <p:cNvPr id="7" name="Picture 6" descr="Fig18-4_PPT_2.gif"/>
          <p:cNvPicPr>
            <a:picLocks noChangeAspect="1"/>
          </p:cNvPicPr>
          <p:nvPr/>
        </p:nvPicPr>
        <p:blipFill>
          <a:blip r:embed="rId4"/>
          <a:srcRect/>
          <a:stretch>
            <a:fillRect/>
          </a:stretch>
        </p:blipFill>
        <p:spPr bwMode="auto">
          <a:xfrm>
            <a:off x="3240088" y="782638"/>
            <a:ext cx="5781675" cy="3609975"/>
          </a:xfrm>
          <a:prstGeom prst="rect">
            <a:avLst/>
          </a:prstGeom>
          <a:noFill/>
          <a:ln w="9525">
            <a:noFill/>
            <a:miter lim="800000"/>
            <a:headEnd/>
            <a:tailEnd/>
          </a:ln>
        </p:spPr>
      </p:pic>
      <p:pic>
        <p:nvPicPr>
          <p:cNvPr id="8" name="Picture 7" descr="Fig18-4_PPT_3.gif"/>
          <p:cNvPicPr>
            <a:picLocks noChangeAspect="1"/>
          </p:cNvPicPr>
          <p:nvPr/>
        </p:nvPicPr>
        <p:blipFill>
          <a:blip r:embed="rId5"/>
          <a:srcRect/>
          <a:stretch>
            <a:fillRect/>
          </a:stretch>
        </p:blipFill>
        <p:spPr bwMode="auto">
          <a:xfrm>
            <a:off x="3240088" y="782638"/>
            <a:ext cx="5781675" cy="3609975"/>
          </a:xfrm>
          <a:prstGeom prst="rect">
            <a:avLst/>
          </a:prstGeom>
          <a:noFill/>
          <a:ln w="9525">
            <a:noFill/>
            <a:miter lim="800000"/>
            <a:headEnd/>
            <a:tailEnd/>
          </a:ln>
        </p:spPr>
      </p:pic>
      <p:pic>
        <p:nvPicPr>
          <p:cNvPr id="9" name="Picture 8" descr="Fig18-4_PPT_4.gif"/>
          <p:cNvPicPr>
            <a:picLocks noChangeAspect="1"/>
          </p:cNvPicPr>
          <p:nvPr/>
        </p:nvPicPr>
        <p:blipFill>
          <a:blip r:embed="rId6"/>
          <a:srcRect/>
          <a:stretch>
            <a:fillRect/>
          </a:stretch>
        </p:blipFill>
        <p:spPr bwMode="auto">
          <a:xfrm>
            <a:off x="3240088" y="782638"/>
            <a:ext cx="5781675" cy="3609975"/>
          </a:xfrm>
          <a:prstGeom prst="rect">
            <a:avLst/>
          </a:prstGeom>
          <a:noFill/>
          <a:ln w="9525">
            <a:noFill/>
            <a:miter lim="800000"/>
            <a:headEnd/>
            <a:tailEnd/>
          </a:ln>
        </p:spPr>
      </p:pic>
      <p:pic>
        <p:nvPicPr>
          <p:cNvPr id="10" name="Picture 9" descr="Fig18-4_PPT_5.gif"/>
          <p:cNvPicPr>
            <a:picLocks noChangeAspect="1"/>
          </p:cNvPicPr>
          <p:nvPr/>
        </p:nvPicPr>
        <p:blipFill>
          <a:blip r:embed="rId7"/>
          <a:srcRect/>
          <a:stretch>
            <a:fillRect/>
          </a:stretch>
        </p:blipFill>
        <p:spPr bwMode="auto">
          <a:xfrm>
            <a:off x="3240088" y="782638"/>
            <a:ext cx="5781675" cy="3609975"/>
          </a:xfrm>
          <a:prstGeom prst="rect">
            <a:avLst/>
          </a:prstGeom>
          <a:noFill/>
          <a:ln w="9525">
            <a:noFill/>
            <a:miter lim="800000"/>
            <a:headEnd/>
            <a:tailEnd/>
          </a:ln>
        </p:spPr>
      </p:pic>
      <p:pic>
        <p:nvPicPr>
          <p:cNvPr id="11" name="Picture 10" descr="Fig18-4_PPT_7.gif"/>
          <p:cNvPicPr>
            <a:picLocks noChangeAspect="1"/>
          </p:cNvPicPr>
          <p:nvPr/>
        </p:nvPicPr>
        <p:blipFill>
          <a:blip r:embed="rId8"/>
          <a:srcRect/>
          <a:stretch>
            <a:fillRect/>
          </a:stretch>
        </p:blipFill>
        <p:spPr bwMode="auto">
          <a:xfrm>
            <a:off x="3240088" y="782638"/>
            <a:ext cx="5781675" cy="3609975"/>
          </a:xfrm>
          <a:prstGeom prst="rect">
            <a:avLst/>
          </a:prstGeom>
          <a:noFill/>
          <a:ln w="9525">
            <a:noFill/>
            <a:miter lim="800000"/>
            <a:headEnd/>
            <a:tailEnd/>
          </a:ln>
        </p:spPr>
      </p:pic>
      <p:pic>
        <p:nvPicPr>
          <p:cNvPr id="12" name="Picture 11" descr="Fig18-4_PPT_8.gif"/>
          <p:cNvPicPr>
            <a:picLocks noChangeAspect="1"/>
          </p:cNvPicPr>
          <p:nvPr/>
        </p:nvPicPr>
        <p:blipFill>
          <a:blip r:embed="rId9"/>
          <a:srcRect/>
          <a:stretch>
            <a:fillRect/>
          </a:stretch>
        </p:blipFill>
        <p:spPr bwMode="auto">
          <a:xfrm>
            <a:off x="3240088" y="782638"/>
            <a:ext cx="5781675" cy="3609975"/>
          </a:xfrm>
          <a:prstGeom prst="rect">
            <a:avLst/>
          </a:prstGeom>
          <a:noFill/>
          <a:ln w="9525">
            <a:noFill/>
            <a:miter lim="800000"/>
            <a:headEnd/>
            <a:tailEnd/>
          </a:ln>
        </p:spPr>
      </p:pic>
      <p:pic>
        <p:nvPicPr>
          <p:cNvPr id="13" name="Picture 12" descr="Fig18-4_PPT_9.gif"/>
          <p:cNvPicPr>
            <a:picLocks noChangeAspect="1"/>
          </p:cNvPicPr>
          <p:nvPr/>
        </p:nvPicPr>
        <p:blipFill>
          <a:blip r:embed="rId10"/>
          <a:srcRect/>
          <a:stretch>
            <a:fillRect/>
          </a:stretch>
        </p:blipFill>
        <p:spPr bwMode="auto">
          <a:xfrm>
            <a:off x="3240088" y="782638"/>
            <a:ext cx="5781675" cy="3609975"/>
          </a:xfrm>
          <a:prstGeom prst="rect">
            <a:avLst/>
          </a:prstGeom>
          <a:noFill/>
          <a:ln w="9525">
            <a:noFill/>
            <a:miter lim="800000"/>
            <a:headEnd/>
            <a:tailEnd/>
          </a:ln>
        </p:spPr>
      </p:pic>
      <p:pic>
        <p:nvPicPr>
          <p:cNvPr id="14" name="Picture 13" descr="Fig18-4_PPT_11.gif"/>
          <p:cNvPicPr>
            <a:picLocks noChangeAspect="1"/>
          </p:cNvPicPr>
          <p:nvPr/>
        </p:nvPicPr>
        <p:blipFill>
          <a:blip r:embed="rId11"/>
          <a:srcRect/>
          <a:stretch>
            <a:fillRect/>
          </a:stretch>
        </p:blipFill>
        <p:spPr bwMode="auto">
          <a:xfrm>
            <a:off x="3240088" y="782638"/>
            <a:ext cx="5781675" cy="3609975"/>
          </a:xfrm>
          <a:prstGeom prst="rect">
            <a:avLst/>
          </a:prstGeom>
          <a:noFill/>
          <a:ln w="9525">
            <a:noFill/>
            <a:miter lim="800000"/>
            <a:headEnd/>
            <a:tailEnd/>
          </a:ln>
        </p:spPr>
      </p:pic>
      <p:pic>
        <p:nvPicPr>
          <p:cNvPr id="15" name="Picture 14" descr="Fig18-4_PPT_12.gif"/>
          <p:cNvPicPr>
            <a:picLocks noChangeAspect="1"/>
          </p:cNvPicPr>
          <p:nvPr/>
        </p:nvPicPr>
        <p:blipFill>
          <a:blip r:embed="rId12"/>
          <a:srcRect/>
          <a:stretch>
            <a:fillRect/>
          </a:stretch>
        </p:blipFill>
        <p:spPr bwMode="auto">
          <a:xfrm>
            <a:off x="3240088" y="782638"/>
            <a:ext cx="5781675" cy="3609975"/>
          </a:xfrm>
          <a:prstGeom prst="rect">
            <a:avLst/>
          </a:prstGeom>
          <a:noFill/>
          <a:ln w="9525">
            <a:noFill/>
            <a:miter lim="800000"/>
            <a:headEnd/>
            <a:tailEnd/>
          </a:ln>
        </p:spPr>
      </p:pic>
      <p:pic>
        <p:nvPicPr>
          <p:cNvPr id="16" name="Picture 15" descr="Fig18-4_PPT_10.gif"/>
          <p:cNvPicPr>
            <a:picLocks noChangeAspect="1"/>
          </p:cNvPicPr>
          <p:nvPr/>
        </p:nvPicPr>
        <p:blipFill>
          <a:blip r:embed="rId13"/>
          <a:srcRect/>
          <a:stretch>
            <a:fillRect/>
          </a:stretch>
        </p:blipFill>
        <p:spPr bwMode="auto">
          <a:xfrm>
            <a:off x="3240088" y="782638"/>
            <a:ext cx="5781675" cy="3609975"/>
          </a:xfrm>
          <a:prstGeom prst="rect">
            <a:avLst/>
          </a:prstGeom>
          <a:noFill/>
          <a:ln w="9525">
            <a:noFill/>
            <a:miter lim="800000"/>
            <a:headEnd/>
            <a:tailEnd/>
          </a:ln>
        </p:spPr>
      </p:pic>
    </p:spTree>
    <p:extLst>
      <p:ext uri="{BB962C8B-B14F-4D97-AF65-F5344CB8AC3E}">
        <p14:creationId xmlns:p14="http://schemas.microsoft.com/office/powerpoint/2010/main" val="118627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750"/>
                                        <p:tgtEl>
                                          <p:spTgt spid="7"/>
                                        </p:tgtEl>
                                      </p:cBhvr>
                                    </p:animEffect>
                                  </p:childTnLst>
                                </p:cTn>
                              </p:par>
                              <p:par>
                                <p:cTn id="19" presetID="22" presetClass="entr" presetSubtype="8"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750"/>
                                        <p:tgtEl>
                                          <p:spTgt spid="8"/>
                                        </p:tgtEl>
                                      </p:cBhvr>
                                    </p:animEffect>
                                  </p:childTnLst>
                                </p:cTn>
                              </p:par>
                              <p:par>
                                <p:cTn id="22" presetID="22" presetClass="entr" presetSubtype="2"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right)">
                                      <p:cBhvr>
                                        <p:cTn id="24" dur="750"/>
                                        <p:tgtEl>
                                          <p:spTgt spid="9"/>
                                        </p:tgtEl>
                                      </p:cBhvr>
                                    </p:animEffect>
                                  </p:childTnLst>
                                </p:cTn>
                              </p:par>
                              <p:par>
                                <p:cTn id="25" presetID="22" presetClass="entr" presetSubtype="8"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750"/>
                                        <p:tgtEl>
                                          <p:spTgt spid="10"/>
                                        </p:tgtEl>
                                      </p:cBhvr>
                                    </p:animEffect>
                                  </p:childTnLst>
                                </p:cTn>
                              </p:par>
                            </p:childTnLst>
                          </p:cTn>
                        </p:par>
                        <p:par>
                          <p:cTn id="28" fill="hold">
                            <p:stCondLst>
                              <p:cond delay="1750"/>
                            </p:stCondLst>
                            <p:childTnLst>
                              <p:par>
                                <p:cTn id="29" presetID="22" presetClass="entr" presetSubtype="1"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750"/>
                                        <p:tgtEl>
                                          <p:spTgt spid="11"/>
                                        </p:tgtEl>
                                      </p:cBhvr>
                                    </p:animEffect>
                                  </p:childTnLst>
                                </p:cTn>
                              </p:par>
                            </p:childTnLst>
                          </p:cTn>
                        </p:par>
                        <p:par>
                          <p:cTn id="32" fill="hold">
                            <p:stCondLst>
                              <p:cond delay="2500"/>
                            </p:stCondLst>
                            <p:childTnLst>
                              <p:par>
                                <p:cTn id="33" presetID="22" presetClass="entr" presetSubtype="2"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right)">
                                      <p:cBhvr>
                                        <p:cTn id="35" dur="750"/>
                                        <p:tgtEl>
                                          <p:spTgt spid="12"/>
                                        </p:tgtEl>
                                      </p:cBhvr>
                                    </p:animEffect>
                                  </p:childTnLst>
                                </p:cTn>
                              </p:par>
                            </p:childTnLst>
                          </p:cTn>
                        </p:par>
                        <p:par>
                          <p:cTn id="36" fill="hold">
                            <p:stCondLst>
                              <p:cond delay="3250"/>
                            </p:stCondLst>
                            <p:childTnLst>
                              <p:par>
                                <p:cTn id="37" presetID="22" presetClass="entr" presetSubtype="1"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up)">
                                      <p:cBhvr>
                                        <p:cTn id="39" dur="750"/>
                                        <p:tgtEl>
                                          <p:spTgt spid="13"/>
                                        </p:tgtEl>
                                      </p:cBhvr>
                                    </p:animEffect>
                                  </p:childTnLst>
                                </p:cTn>
                              </p:par>
                              <p:par>
                                <p:cTn id="40" presetID="22" presetClass="entr" presetSubtype="1"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750"/>
                                        <p:tgtEl>
                                          <p:spTgt spid="14"/>
                                        </p:tgtEl>
                                      </p:cBhvr>
                                    </p:animEffect>
                                  </p:childTnLst>
                                </p:cTn>
                              </p:par>
                              <p:par>
                                <p:cTn id="43" presetID="22" presetClass="entr" presetSubtype="1"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up)">
                                      <p:cBhvr>
                                        <p:cTn id="45" dur="750"/>
                                        <p:tgtEl>
                                          <p:spTgt spid="15"/>
                                        </p:tgtEl>
                                      </p:cBhvr>
                                    </p:animEffect>
                                  </p:childTnLst>
                                </p:cTn>
                              </p:par>
                            </p:childTnLst>
                          </p:cTn>
                        </p:par>
                        <p:par>
                          <p:cTn id="46" fill="hold">
                            <p:stCondLst>
                              <p:cond delay="4000"/>
                            </p:stCondLst>
                            <p:childTnLst>
                              <p:par>
                                <p:cTn id="47" presetID="22" presetClass="entr" presetSubtype="4"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75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7">
                                            <p:txEl>
                                              <p:pRg st="0" end="0"/>
                                            </p:txEl>
                                          </p:spTgt>
                                        </p:tgtEl>
                                        <p:attrNameLst>
                                          <p:attrName>style.visibility</p:attrName>
                                        </p:attrNameLst>
                                      </p:cBhvr>
                                      <p:to>
                                        <p:strVal val="visible"/>
                                      </p:to>
                                    </p:set>
                                    <p:animEffect transition="in" filter="wipe(left)">
                                      <p:cBhvr>
                                        <p:cTn id="54" dur="500"/>
                                        <p:tgtEl>
                                          <p:spTgt spid="17">
                                            <p:txEl>
                                              <p:pRg st="0" end="0"/>
                                            </p:txEl>
                                          </p:spTgt>
                                        </p:tgtEl>
                                      </p:cBhvr>
                                    </p:animEffect>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17">
                                            <p:txEl>
                                              <p:pRg st="1" end="1"/>
                                            </p:txEl>
                                          </p:spTgt>
                                        </p:tgtEl>
                                        <p:attrNameLst>
                                          <p:attrName>style.visibility</p:attrName>
                                        </p:attrNameLst>
                                      </p:cBhvr>
                                      <p:to>
                                        <p:strVal val="visible"/>
                                      </p:to>
                                    </p:set>
                                    <p:animEffect transition="in" filter="wipe(left)">
                                      <p:cBhvr>
                                        <p:cTn id="58" dur="500"/>
                                        <p:tgtEl>
                                          <p:spTgt spid="17">
                                            <p:txEl>
                                              <p:pRg st="1" end="1"/>
                                            </p:txEl>
                                          </p:spTgt>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17">
                                            <p:txEl>
                                              <p:pRg st="2" end="2"/>
                                            </p:txEl>
                                          </p:spTgt>
                                        </p:tgtEl>
                                        <p:attrNameLst>
                                          <p:attrName>style.visibility</p:attrName>
                                        </p:attrNameLst>
                                      </p:cBhvr>
                                      <p:to>
                                        <p:strVal val="visible"/>
                                      </p:to>
                                    </p:set>
                                    <p:animEffect transition="in" filter="wipe(left)">
                                      <p:cBhvr>
                                        <p:cTn id="62"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decline in pegging</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Several other East Asian countries experienced similar </a:t>
            </a:r>
            <a:r>
              <a:rPr lang="en-US" i="1" dirty="0"/>
              <a:t>speculative attacks</a:t>
            </a:r>
            <a:r>
              <a:rPr lang="en-US" dirty="0"/>
              <a:t> on their currencies—including South Korea, Indonesia, and Malaysia—leading them to abandon pegged exchange rates.</a:t>
            </a:r>
          </a:p>
          <a:p>
            <a:pPr marL="342900" indent="-342900">
              <a:spcBef>
                <a:spcPts val="0"/>
              </a:spcBef>
              <a:spcAft>
                <a:spcPts val="1200"/>
              </a:spcAft>
              <a:buFont typeface="Arial" panose="020B0604020202020204" pitchFamily="34" charset="0"/>
              <a:buChar char="•"/>
              <a:defRPr/>
            </a:pPr>
            <a:r>
              <a:rPr lang="en-US" dirty="0"/>
              <a:t>Today, many countries have followed this trend, allowing a managed float of their currencies instead.</a:t>
            </a:r>
          </a:p>
          <a:p>
            <a:pPr>
              <a:spcBef>
                <a:spcPts val="0"/>
              </a:spcBef>
              <a:spcAft>
                <a:spcPts val="1200"/>
              </a:spcAft>
              <a:defRPr/>
            </a:pPr>
            <a:endParaRPr lang="en-US" dirty="0"/>
          </a:p>
          <a:p>
            <a:pPr>
              <a:spcBef>
                <a:spcPts val="0"/>
              </a:spcBef>
              <a:spcAft>
                <a:spcPts val="1200"/>
              </a:spcAft>
              <a:defRPr/>
            </a:pPr>
            <a:r>
              <a:rPr lang="en-US" dirty="0"/>
              <a:t>Some countries maintain pegged exchange rates:</a:t>
            </a:r>
          </a:p>
          <a:p>
            <a:pPr marL="342900" indent="-342900">
              <a:spcBef>
                <a:spcPts val="0"/>
              </a:spcBef>
              <a:spcAft>
                <a:spcPts val="1200"/>
              </a:spcAft>
              <a:buFont typeface="Arial" pitchFamily="34" charset="0"/>
              <a:buChar char="•"/>
              <a:defRPr/>
            </a:pPr>
            <a:r>
              <a:rPr lang="en-US" dirty="0"/>
              <a:t>Several Caribbean countries peg against the $US</a:t>
            </a:r>
          </a:p>
          <a:p>
            <a:pPr marL="342900" indent="-342900">
              <a:spcBef>
                <a:spcPts val="0"/>
              </a:spcBef>
              <a:spcAft>
                <a:spcPts val="1200"/>
              </a:spcAft>
              <a:buFont typeface="Arial" pitchFamily="34" charset="0"/>
              <a:buChar char="•"/>
              <a:defRPr/>
            </a:pPr>
            <a:r>
              <a:rPr lang="en-US" dirty="0"/>
              <a:t>Several former French colonies in Africa pegged against the French franc, and now do against the euro</a:t>
            </a:r>
          </a:p>
          <a:p>
            <a:pPr>
              <a:spcBef>
                <a:spcPts val="0"/>
              </a:spcBef>
              <a:spcAft>
                <a:spcPts val="1200"/>
              </a:spcAft>
              <a:defRPr/>
            </a:pPr>
            <a:r>
              <a:rPr lang="en-US" dirty="0"/>
              <a:t>Most of these countries are small, and primarily trade with the country to whose currency they peg.</a:t>
            </a:r>
          </a:p>
        </p:txBody>
      </p:sp>
    </p:spTree>
    <p:extLst>
      <p:ext uri="{BB962C8B-B14F-4D97-AF65-F5344CB8AC3E}">
        <p14:creationId xmlns:p14="http://schemas.microsoft.com/office/powerpoint/2010/main" val="113571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left)">
                                      <p:cBhvr>
                                        <p:cTn id="20" dur="500"/>
                                        <p:tgtEl>
                                          <p:spTgt spid="3">
                                            <p:txEl>
                                              <p:pRg st="4" end="4"/>
                                            </p:txEl>
                                          </p:spTgt>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wipe(left)">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Chinese experience with pegging</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In 1994, China decided to peg its currency against the $US, at a rate of 8.28 </a:t>
            </a:r>
            <a:r>
              <a:rPr lang="en-US" dirty="0" err="1"/>
              <a:t>yuan</a:t>
            </a:r>
            <a:r>
              <a:rPr lang="en-US" dirty="0"/>
              <a:t> = $1. This brought predictability for Chinese firms trading with American firms.</a:t>
            </a:r>
          </a:p>
          <a:p>
            <a:pPr marL="342900" indent="-342900">
              <a:spcBef>
                <a:spcPts val="0"/>
              </a:spcBef>
              <a:spcAft>
                <a:spcPts val="1200"/>
              </a:spcAft>
              <a:buFont typeface="Arial" panose="020B0604020202020204" pitchFamily="34" charset="0"/>
              <a:buChar char="•"/>
              <a:defRPr/>
            </a:pPr>
            <a:r>
              <a:rPr lang="en-US" dirty="0"/>
              <a:t>By the early 2000s, many economists believed the </a:t>
            </a:r>
            <a:r>
              <a:rPr lang="en-US" dirty="0" err="1"/>
              <a:t>yuan</a:t>
            </a:r>
            <a:r>
              <a:rPr lang="en-US" dirty="0"/>
              <a:t> was undervalued. To maintain the pegged exchange rate, the Chinese bank bought large amounts of U.S. currency—more than $700 billion.</a:t>
            </a:r>
          </a:p>
          <a:p>
            <a:pPr marL="342900" indent="-342900">
              <a:spcBef>
                <a:spcPts val="0"/>
              </a:spcBef>
              <a:spcAft>
                <a:spcPts val="1200"/>
              </a:spcAft>
              <a:buFont typeface="Arial" panose="020B0604020202020204" pitchFamily="34" charset="0"/>
              <a:buChar char="•"/>
              <a:defRPr/>
            </a:pPr>
            <a:r>
              <a:rPr lang="en-US" dirty="0"/>
              <a:t>The undervalued </a:t>
            </a:r>
            <a:r>
              <a:rPr lang="en-US" dirty="0" err="1"/>
              <a:t>yuan</a:t>
            </a:r>
            <a:r>
              <a:rPr lang="en-US" dirty="0"/>
              <a:t> was good for Chinese exporters; but export-competing firms in the U.S., Japan, and Europe thought this was unfair, and their governments pressured China to allow its currency to float.</a:t>
            </a:r>
          </a:p>
        </p:txBody>
      </p:sp>
    </p:spTree>
    <p:extLst>
      <p:ext uri="{BB962C8B-B14F-4D97-AF65-F5344CB8AC3E}">
        <p14:creationId xmlns:p14="http://schemas.microsoft.com/office/powerpoint/2010/main" val="2846414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err="1"/>
              <a:t>yuan</a:t>
            </a:r>
            <a:r>
              <a:rPr lang="en-US" dirty="0"/>
              <a:t> floats—maybe</a:t>
            </a:r>
          </a:p>
        </p:txBody>
      </p:sp>
      <p:sp>
        <p:nvSpPr>
          <p:cNvPr id="3" name="Text Placeholder 2"/>
          <p:cNvSpPr>
            <a:spLocks noGrp="1"/>
          </p:cNvSpPr>
          <p:nvPr>
            <p:ph type="body" sz="quarter" idx="11"/>
          </p:nvPr>
        </p:nvSpPr>
        <p:spPr>
          <a:xfrm>
            <a:off x="152400" y="838200"/>
            <a:ext cx="3200400" cy="4267200"/>
          </a:xfrm>
        </p:spPr>
        <p:txBody>
          <a:bodyPr/>
          <a:lstStyle/>
          <a:p>
            <a:pPr>
              <a:spcBef>
                <a:spcPts val="0"/>
              </a:spcBef>
              <a:spcAft>
                <a:spcPts val="1200"/>
              </a:spcAft>
              <a:defRPr/>
            </a:pPr>
            <a:r>
              <a:rPr lang="en-US" dirty="0"/>
              <a:t>In 2005, China</a:t>
            </a:r>
            <a:br>
              <a:rPr lang="en-US" dirty="0"/>
            </a:br>
            <a:r>
              <a:rPr lang="en-US" dirty="0"/>
              <a:t>switched to linking the value of the </a:t>
            </a:r>
            <a:r>
              <a:rPr lang="en-US" dirty="0" err="1"/>
              <a:t>yuan</a:t>
            </a:r>
            <a:r>
              <a:rPr lang="en-US" dirty="0"/>
              <a:t> to a basket of currencies; then announced it was allowing a managed float of the </a:t>
            </a:r>
            <a:r>
              <a:rPr lang="en-US" dirty="0" err="1"/>
              <a:t>yuan</a:t>
            </a:r>
            <a:r>
              <a:rPr lang="en-US" dirty="0"/>
              <a:t>.</a:t>
            </a:r>
          </a:p>
          <a:p>
            <a:pPr marL="342900" indent="-342900">
              <a:spcBef>
                <a:spcPts val="0"/>
              </a:spcBef>
              <a:spcAft>
                <a:spcPts val="1200"/>
              </a:spcAft>
              <a:buFont typeface="Arial" panose="020B0604020202020204" pitchFamily="34" charset="0"/>
              <a:buChar char="•"/>
              <a:defRPr/>
            </a:pPr>
            <a:r>
              <a:rPr lang="en-US" dirty="0"/>
              <a:t>But many economists remain skeptical, since the exchange rate seems to move in too predictable a manner.</a:t>
            </a:r>
          </a:p>
        </p:txBody>
      </p:sp>
      <p:sp>
        <p:nvSpPr>
          <p:cNvPr id="10" name="Text Placeholder 2"/>
          <p:cNvSpPr txBox="1">
            <a:spLocks/>
          </p:cNvSpPr>
          <p:nvPr/>
        </p:nvSpPr>
        <p:spPr>
          <a:xfrm>
            <a:off x="152400" y="5486400"/>
            <a:ext cx="8686800" cy="1066800"/>
          </a:xfrm>
          <a:prstGeom prst="rect">
            <a:avLst/>
          </a:prstGeom>
        </p:spPr>
        <p:txBody>
          <a:bodyPr/>
          <a:lstStyle>
            <a:lvl1pPr marL="0" indent="0" algn="l" rtl="0" eaLnBrk="0" fontAlgn="base" hangingPunct="0">
              <a:spcBef>
                <a:spcPts val="600"/>
              </a:spcBef>
              <a:spcAft>
                <a:spcPct val="0"/>
              </a:spcAft>
              <a:defRPr sz="2200" i="0" baseline="0">
                <a:solidFill>
                  <a:schemeClr val="tx1"/>
                </a:solidFill>
                <a:latin typeface="+mn-lt"/>
                <a:ea typeface="+mn-ea"/>
                <a:cs typeface="+mn-cs"/>
              </a:defRPr>
            </a:lvl1pPr>
            <a:lvl2pPr marL="742950" indent="-285750" algn="l" rtl="0" eaLnBrk="0" fontAlgn="base" hangingPunct="0">
              <a:spcBef>
                <a:spcPct val="20000"/>
              </a:spcBef>
              <a:spcAft>
                <a:spcPct val="0"/>
              </a:spcAft>
              <a:defRPr i="1">
                <a:solidFill>
                  <a:schemeClr val="tx1"/>
                </a:solidFill>
                <a:latin typeface="+mn-lt"/>
              </a:defRPr>
            </a:lvl2pPr>
            <a:lvl3pPr marL="1143000" indent="-228600" algn="l" rtl="0" eaLnBrk="0" fontAlgn="base" hangingPunct="0">
              <a:spcBef>
                <a:spcPct val="20000"/>
              </a:spcBef>
              <a:spcAft>
                <a:spcPct val="0"/>
              </a:spcAft>
              <a:defRPr sz="1600" i="1">
                <a:solidFill>
                  <a:schemeClr val="tx1"/>
                </a:solidFill>
                <a:latin typeface="+mn-lt"/>
              </a:defRPr>
            </a:lvl3pPr>
            <a:lvl4pPr marL="1600200" indent="-228600" algn="l" rtl="0" eaLnBrk="0" fontAlgn="base" hangingPunct="0">
              <a:spcBef>
                <a:spcPct val="20000"/>
              </a:spcBef>
              <a:spcAft>
                <a:spcPct val="0"/>
              </a:spcAft>
              <a:defRPr sz="1600">
                <a:solidFill>
                  <a:schemeClr val="tx1"/>
                </a:solidFill>
                <a:latin typeface="+mn-lt"/>
              </a:defRPr>
            </a:lvl4pPr>
            <a:lvl5pPr marL="2057400" indent="-228600" algn="l" rtl="0" eaLnBrk="0" fontAlgn="base" hangingPunct="0">
              <a:spcBef>
                <a:spcPct val="20000"/>
              </a:spcBef>
              <a:spcAft>
                <a:spcPct val="0"/>
              </a:spcAft>
              <a:defRPr sz="1600">
                <a:solidFill>
                  <a:schemeClr val="tx1"/>
                </a:solidFill>
                <a:latin typeface="+mn-lt"/>
              </a:defRPr>
            </a:lvl5pPr>
            <a:lvl6pPr marL="2514600" indent="-228600" algn="l" rtl="0" fontAlgn="base">
              <a:spcBef>
                <a:spcPct val="20000"/>
              </a:spcBef>
              <a:spcAft>
                <a:spcPct val="0"/>
              </a:spcAft>
              <a:defRPr sz="1600">
                <a:solidFill>
                  <a:schemeClr val="tx1"/>
                </a:solidFill>
                <a:latin typeface="+mn-lt"/>
              </a:defRPr>
            </a:lvl6pPr>
            <a:lvl7pPr marL="2971800" indent="-228600" algn="l" rtl="0" fontAlgn="base">
              <a:spcBef>
                <a:spcPct val="20000"/>
              </a:spcBef>
              <a:spcAft>
                <a:spcPct val="0"/>
              </a:spcAft>
              <a:defRPr sz="1600">
                <a:solidFill>
                  <a:schemeClr val="tx1"/>
                </a:solidFill>
                <a:latin typeface="+mn-lt"/>
              </a:defRPr>
            </a:lvl7pPr>
            <a:lvl8pPr marL="3429000" indent="-228600" algn="l" rtl="0" fontAlgn="base">
              <a:spcBef>
                <a:spcPct val="20000"/>
              </a:spcBef>
              <a:spcAft>
                <a:spcPct val="0"/>
              </a:spcAft>
              <a:defRPr sz="1600">
                <a:solidFill>
                  <a:schemeClr val="tx1"/>
                </a:solidFill>
                <a:latin typeface="+mn-lt"/>
              </a:defRPr>
            </a:lvl8pPr>
            <a:lvl9pPr marL="3886200" indent="-228600" algn="l" rtl="0" fontAlgn="base">
              <a:spcBef>
                <a:spcPct val="20000"/>
              </a:spcBef>
              <a:spcAft>
                <a:spcPct val="0"/>
              </a:spcAft>
              <a:defRPr sz="1600">
                <a:solidFill>
                  <a:schemeClr val="tx1"/>
                </a:solidFill>
                <a:latin typeface="+mn-lt"/>
              </a:defRPr>
            </a:lvl9pPr>
          </a:lstStyle>
          <a:p>
            <a:pPr>
              <a:spcBef>
                <a:spcPts val="0"/>
              </a:spcBef>
              <a:spcAft>
                <a:spcPts val="1200"/>
              </a:spcAft>
              <a:defRPr/>
            </a:pPr>
            <a:r>
              <a:rPr lang="en-US" kern="0" dirty="0"/>
              <a:t>Is an over-valued </a:t>
            </a:r>
            <a:r>
              <a:rPr lang="en-US" kern="0" dirty="0" err="1"/>
              <a:t>yuan</a:t>
            </a:r>
            <a:r>
              <a:rPr lang="en-US" kern="0" dirty="0"/>
              <a:t> really so bad for Americans? It hurts export-competing firms; but import-consuming customers benefit from cheaper products. </a:t>
            </a:r>
          </a:p>
          <a:p>
            <a:pPr>
              <a:spcBef>
                <a:spcPts val="0"/>
              </a:spcBef>
              <a:spcAft>
                <a:spcPts val="1200"/>
              </a:spcAft>
              <a:defRPr/>
            </a:pPr>
            <a:endParaRPr lang="en-US" kern="0" dirty="0"/>
          </a:p>
        </p:txBody>
      </p:sp>
      <p:sp>
        <p:nvSpPr>
          <p:cNvPr id="4" name="Text Placeholder 3"/>
          <p:cNvSpPr>
            <a:spLocks noGrp="1"/>
          </p:cNvSpPr>
          <p:nvPr>
            <p:ph type="body" sz="quarter" idx="12"/>
          </p:nvPr>
        </p:nvSpPr>
        <p:spPr>
          <a:xfrm>
            <a:off x="5867400" y="4495800"/>
            <a:ext cx="2290763" cy="449263"/>
          </a:xfrm>
        </p:spPr>
        <p:txBody>
          <a:bodyPr/>
          <a:lstStyle/>
          <a:p>
            <a:r>
              <a:rPr lang="en-US" dirty="0"/>
              <a:t>The </a:t>
            </a:r>
            <a:r>
              <a:rPr lang="en-US" dirty="0" err="1"/>
              <a:t>yuan</a:t>
            </a:r>
            <a:r>
              <a:rPr lang="en-US" dirty="0"/>
              <a:t>-dollar exchange rate</a:t>
            </a:r>
          </a:p>
        </p:txBody>
      </p:sp>
      <p:sp>
        <p:nvSpPr>
          <p:cNvPr id="5" name="Text Placeholder 4"/>
          <p:cNvSpPr>
            <a:spLocks noGrp="1"/>
          </p:cNvSpPr>
          <p:nvPr>
            <p:ph type="body" sz="quarter" idx="13"/>
          </p:nvPr>
        </p:nvSpPr>
        <p:spPr>
          <a:xfrm>
            <a:off x="4533900" y="4495800"/>
            <a:ext cx="1352550" cy="381000"/>
          </a:xfrm>
        </p:spPr>
        <p:txBody>
          <a:bodyPr/>
          <a:lstStyle/>
          <a:p>
            <a:r>
              <a:rPr lang="en-US" dirty="0"/>
              <a:t>Figure 19.5</a:t>
            </a:r>
          </a:p>
        </p:txBody>
      </p:sp>
      <p:pic>
        <p:nvPicPr>
          <p:cNvPr id="1026" name="Picture 2" descr="C:\Users\Paul\Dropbox\ECON 5e\Art From Fernando_For Digital\ch30\Figure_30.5\png\Figure_30.5_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5122" y="1066800"/>
            <a:ext cx="582787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Paul\Dropbox\ECON 5e\Art From Fernando_For Digital\ch30\Figure_30.5\png\Figure_30.5_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5122" y="1066800"/>
            <a:ext cx="582787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Paul\Dropbox\ECON 5e\Art From Fernando_For Digital\ch30\Figure_30.5\png\Figure_30.5_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5122" y="1066800"/>
            <a:ext cx="582787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Paul\Dropbox\ECON 5e\Art From Fernando_For Digital\ch30\Figure_30.5\png\Figure_30.5_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35122" y="1066800"/>
            <a:ext cx="582787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6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ipe(left)">
                                      <p:cBhvr>
                                        <p:cTn id="15" dur="500"/>
                                        <p:tgtEl>
                                          <p:spTgt spid="1026"/>
                                        </p:tgtEl>
                                      </p:cBhvr>
                                    </p:animEffect>
                                  </p:childTnLst>
                                </p:cTn>
                              </p:par>
                              <p:par>
                                <p:cTn id="16" presetID="22" presetClass="entr" presetSubtype="8" fill="hold" nodeType="with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wipe(left)">
                                      <p:cBhvr>
                                        <p:cTn id="18" dur="500"/>
                                        <p:tgtEl>
                                          <p:spTgt spid="1027"/>
                                        </p:tgtEl>
                                      </p:cBhvr>
                                    </p:animEffect>
                                  </p:childTnLst>
                                </p:cTn>
                              </p:par>
                              <p:par>
                                <p:cTn id="19" presetID="22" presetClass="entr" presetSubtype="8"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wipe(left)">
                                      <p:cBhvr>
                                        <p:cTn id="21" dur="500"/>
                                        <p:tgtEl>
                                          <p:spTgt spid="1028"/>
                                        </p:tgtEl>
                                      </p:cBhvr>
                                    </p:animEffect>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1029"/>
                                        </p:tgtEl>
                                        <p:attrNameLst>
                                          <p:attrName>style.visibility</p:attrName>
                                        </p:attrNameLst>
                                      </p:cBhvr>
                                      <p:to>
                                        <p:strVal val="visible"/>
                                      </p:to>
                                    </p:set>
                                    <p:animEffect transition="in" filter="wipe(left)">
                                      <p:cBhvr>
                                        <p:cTn id="25" dur="1000"/>
                                        <p:tgtEl>
                                          <p:spTgt spid="1029"/>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wipe(left)">
                                      <p:cBhvr>
                                        <p:cTn id="2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200" dirty="0"/>
              <a:t>Why did Iceland recover so fast from the financial crisis?</a:t>
            </a:r>
          </a:p>
        </p:txBody>
      </p:sp>
      <p:sp>
        <p:nvSpPr>
          <p:cNvPr id="3" name="Text Placeholder 2"/>
          <p:cNvSpPr>
            <a:spLocks noGrp="1"/>
          </p:cNvSpPr>
          <p:nvPr>
            <p:ph type="body" sz="quarter" idx="11"/>
          </p:nvPr>
        </p:nvSpPr>
        <p:spPr>
          <a:xfrm>
            <a:off x="152400" y="838200"/>
            <a:ext cx="3276600" cy="5638800"/>
          </a:xfrm>
        </p:spPr>
        <p:txBody>
          <a:bodyPr/>
          <a:lstStyle/>
          <a:p>
            <a:r>
              <a:rPr lang="en-US" dirty="0"/>
              <a:t>The financial crisis caused strong declines in real GDP for many European countries.</a:t>
            </a:r>
          </a:p>
          <a:p>
            <a:pPr marL="342900" indent="-342900">
              <a:buFont typeface="Arial" panose="020B0604020202020204" pitchFamily="34" charset="0"/>
              <a:buChar char="•"/>
            </a:pPr>
            <a:r>
              <a:rPr lang="en-US" dirty="0"/>
              <a:t>Iceland was hit particularly hard, with real GDP falling 13% between 2007:Q3 and 2010:Q4.</a:t>
            </a:r>
          </a:p>
          <a:p>
            <a:pPr marL="342900" indent="-342900">
              <a:buFont typeface="Arial" panose="020B0604020202020204" pitchFamily="34" charset="0"/>
              <a:buChar char="•"/>
            </a:pPr>
            <a:r>
              <a:rPr lang="en-US" dirty="0"/>
              <a:t>But by 2012, Icelandic real GDP had returned to its pre-crisis levels, while other European countries continued their decline.</a:t>
            </a:r>
          </a:p>
        </p:txBody>
      </p:sp>
      <p:pic>
        <p:nvPicPr>
          <p:cNvPr id="2050" name="Picture 2" descr="C:\Users\Paul\Dropbox\ECON 5e\Art From Fernando_For Digital\ch30\Ch30_MTC_Iceland_1\png\Ch30_MTC_Iceland_1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371600"/>
            <a:ext cx="6149906" cy="40386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Paul\Dropbox\ECON 5e\Art From Fernando_For Digital\ch30\Ch30_MTC_Iceland_1\png\Ch30_MTC_Iceland_1_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371600"/>
            <a:ext cx="6149906" cy="4038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Paul\Dropbox\ECON 5e\Art From Fernando_For Digital\ch30\Ch30_MTC_Iceland_1\png\Ch30_MTC_Iceland_1_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1371600"/>
            <a:ext cx="6149906" cy="40386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Paul\Dropbox\ECON 5e\Art From Fernando_For Digital\ch30\Ch30_MTC_Iceland_1\png\Ch30_MTC_Iceland_1_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1371600"/>
            <a:ext cx="6149906" cy="40386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Paul\Dropbox\ECON 5e\Art From Fernando_For Digital\ch30\Ch30_MTC_Iceland_1\png\Ch30_MTC_Iceland_1_5.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1800" y="1371600"/>
            <a:ext cx="6149906" cy="40386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Paul\Dropbox\ECON 5e\Art From Fernando_For Digital\ch30\Ch30_MTC_Iceland_1\png\Ch30_MTC_Iceland_1_6.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1371600"/>
            <a:ext cx="6149906" cy="40386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Paul\Dropbox\ECON 5e\Art From Fernando_For Digital\ch30\Ch30_MTC_Iceland_1\png\Ch30_MTC_Iceland_1_7.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1800" y="1371600"/>
            <a:ext cx="6149906" cy="403860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Paul\Dropbox\ECON 5e\Art From Fernando_For Digital\ch30\Ch30_MTC_Iceland_1\png\Ch30_MTC_Iceland_1_8.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1800" y="1371600"/>
            <a:ext cx="6149906"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71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wipe(left)">
                                      <p:cBhvr>
                                        <p:cTn id="10" dur="500"/>
                                        <p:tgtEl>
                                          <p:spTgt spid="2050"/>
                                        </p:tgtEl>
                                      </p:cBhvr>
                                    </p:animEffect>
                                  </p:childTnLst>
                                </p:cTn>
                              </p:par>
                              <p:par>
                                <p:cTn id="11" presetID="22" presetClass="entr" presetSubtype="8" fill="hold" nodeType="withEffect">
                                  <p:stCondLst>
                                    <p:cond delay="0"/>
                                  </p:stCondLst>
                                  <p:childTnLst>
                                    <p:set>
                                      <p:cBhvr>
                                        <p:cTn id="12" dur="1" fill="hold">
                                          <p:stCondLst>
                                            <p:cond delay="0"/>
                                          </p:stCondLst>
                                        </p:cTn>
                                        <p:tgtEl>
                                          <p:spTgt spid="2051"/>
                                        </p:tgtEl>
                                        <p:attrNameLst>
                                          <p:attrName>style.visibility</p:attrName>
                                        </p:attrNameLst>
                                      </p:cBhvr>
                                      <p:to>
                                        <p:strVal val="visible"/>
                                      </p:to>
                                    </p:set>
                                    <p:animEffect transition="in" filter="wipe(left)">
                                      <p:cBhvr>
                                        <p:cTn id="13" dur="500"/>
                                        <p:tgtEl>
                                          <p:spTgt spid="2051"/>
                                        </p:tgtEl>
                                      </p:cBhvr>
                                    </p:animEffect>
                                  </p:childTnLst>
                                </p:cTn>
                              </p:par>
                              <p:par>
                                <p:cTn id="14" presetID="22" presetClass="entr" presetSubtype="8" fill="hold" nodeType="withEffect">
                                  <p:stCondLst>
                                    <p:cond delay="0"/>
                                  </p:stCondLst>
                                  <p:childTnLst>
                                    <p:set>
                                      <p:cBhvr>
                                        <p:cTn id="15" dur="1" fill="hold">
                                          <p:stCondLst>
                                            <p:cond delay="0"/>
                                          </p:stCondLst>
                                        </p:cTn>
                                        <p:tgtEl>
                                          <p:spTgt spid="2052"/>
                                        </p:tgtEl>
                                        <p:attrNameLst>
                                          <p:attrName>style.visibility</p:attrName>
                                        </p:attrNameLst>
                                      </p:cBhvr>
                                      <p:to>
                                        <p:strVal val="visible"/>
                                      </p:to>
                                    </p:set>
                                    <p:animEffect transition="in" filter="wipe(left)">
                                      <p:cBhvr>
                                        <p:cTn id="16" dur="500"/>
                                        <p:tgtEl>
                                          <p:spTgt spid="2052"/>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2054"/>
                                        </p:tgtEl>
                                        <p:attrNameLst>
                                          <p:attrName>style.visibility</p:attrName>
                                        </p:attrNameLst>
                                      </p:cBhvr>
                                      <p:to>
                                        <p:strVal val="visible"/>
                                      </p:to>
                                    </p:set>
                                    <p:animEffect transition="in" filter="wipe(left)">
                                      <p:cBhvr>
                                        <p:cTn id="20" dur="500"/>
                                        <p:tgtEl>
                                          <p:spTgt spid="2054"/>
                                        </p:tgtEl>
                                      </p:cBhvr>
                                    </p:animEffect>
                                  </p:childTnLst>
                                </p:cTn>
                              </p:par>
                              <p:par>
                                <p:cTn id="21" presetID="22" presetClass="entr" presetSubtype="8" fill="hold" nodeType="withEffect">
                                  <p:stCondLst>
                                    <p:cond delay="0"/>
                                  </p:stCondLst>
                                  <p:childTnLst>
                                    <p:set>
                                      <p:cBhvr>
                                        <p:cTn id="22" dur="1" fill="hold">
                                          <p:stCondLst>
                                            <p:cond delay="0"/>
                                          </p:stCondLst>
                                        </p:cTn>
                                        <p:tgtEl>
                                          <p:spTgt spid="2055"/>
                                        </p:tgtEl>
                                        <p:attrNameLst>
                                          <p:attrName>style.visibility</p:attrName>
                                        </p:attrNameLst>
                                      </p:cBhvr>
                                      <p:to>
                                        <p:strVal val="visible"/>
                                      </p:to>
                                    </p:set>
                                    <p:animEffect transition="in" filter="wipe(left)">
                                      <p:cBhvr>
                                        <p:cTn id="23" dur="500"/>
                                        <p:tgtEl>
                                          <p:spTgt spid="2055"/>
                                        </p:tgtEl>
                                      </p:cBhvr>
                                    </p:animEffect>
                                  </p:childTnLst>
                                </p:cTn>
                              </p:par>
                              <p:par>
                                <p:cTn id="24" presetID="22" presetClass="entr" presetSubtype="8" fill="hold" nodeType="withEffect">
                                  <p:stCondLst>
                                    <p:cond delay="0"/>
                                  </p:stCondLst>
                                  <p:childTnLst>
                                    <p:set>
                                      <p:cBhvr>
                                        <p:cTn id="25" dur="1" fill="hold">
                                          <p:stCondLst>
                                            <p:cond delay="0"/>
                                          </p:stCondLst>
                                        </p:cTn>
                                        <p:tgtEl>
                                          <p:spTgt spid="2056"/>
                                        </p:tgtEl>
                                        <p:attrNameLst>
                                          <p:attrName>style.visibility</p:attrName>
                                        </p:attrNameLst>
                                      </p:cBhvr>
                                      <p:to>
                                        <p:strVal val="visible"/>
                                      </p:to>
                                    </p:set>
                                    <p:animEffect transition="in" filter="wipe(left)">
                                      <p:cBhvr>
                                        <p:cTn id="26" dur="500"/>
                                        <p:tgtEl>
                                          <p:spTgt spid="2056"/>
                                        </p:tgtEl>
                                      </p:cBhvr>
                                    </p:animEffect>
                                  </p:childTnLst>
                                </p:cTn>
                              </p:par>
                              <p:par>
                                <p:cTn id="27" presetID="22" presetClass="entr" presetSubtype="8" fill="hold" nodeType="withEffect">
                                  <p:stCondLst>
                                    <p:cond delay="0"/>
                                  </p:stCondLst>
                                  <p:childTnLst>
                                    <p:set>
                                      <p:cBhvr>
                                        <p:cTn id="28" dur="1" fill="hold">
                                          <p:stCondLst>
                                            <p:cond delay="0"/>
                                          </p:stCondLst>
                                        </p:cTn>
                                        <p:tgtEl>
                                          <p:spTgt spid="2057"/>
                                        </p:tgtEl>
                                        <p:attrNameLst>
                                          <p:attrName>style.visibility</p:attrName>
                                        </p:attrNameLst>
                                      </p:cBhvr>
                                      <p:to>
                                        <p:strVal val="visible"/>
                                      </p:to>
                                    </p:set>
                                    <p:animEffect transition="in" filter="wipe(left)">
                                      <p:cBhvr>
                                        <p:cTn id="29" dur="500"/>
                                        <p:tgtEl>
                                          <p:spTgt spid="2057"/>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wipe(left)">
                                      <p:cBhvr>
                                        <p:cTn id="33" dur="500"/>
                                        <p:tgtEl>
                                          <p:spTgt spid="3">
                                            <p:txEl>
                                              <p:pRg st="1" end="1"/>
                                            </p:txEl>
                                          </p:spTgt>
                                        </p:tgtEl>
                                      </p:cBhvr>
                                    </p:animEffect>
                                  </p:childTnLst>
                                </p:cTn>
                              </p:par>
                            </p:childTnLst>
                          </p:cTn>
                        </p:par>
                        <p:par>
                          <p:cTn id="34" fill="hold">
                            <p:stCondLst>
                              <p:cond delay="1500"/>
                            </p:stCondLst>
                            <p:childTnLst>
                              <p:par>
                                <p:cTn id="35" presetID="22" presetClass="entr" presetSubtype="8" fill="hold" nodeType="afterEffect">
                                  <p:stCondLst>
                                    <p:cond delay="0"/>
                                  </p:stCondLst>
                                  <p:childTnLst>
                                    <p:set>
                                      <p:cBhvr>
                                        <p:cTn id="36" dur="1" fill="hold">
                                          <p:stCondLst>
                                            <p:cond delay="0"/>
                                          </p:stCondLst>
                                        </p:cTn>
                                        <p:tgtEl>
                                          <p:spTgt spid="2053"/>
                                        </p:tgtEl>
                                        <p:attrNameLst>
                                          <p:attrName>style.visibility</p:attrName>
                                        </p:attrNameLst>
                                      </p:cBhvr>
                                      <p:to>
                                        <p:strVal val="visible"/>
                                      </p:to>
                                    </p:set>
                                    <p:animEffect transition="in" filter="wipe(left)">
                                      <p:cBhvr>
                                        <p:cTn id="37" dur="1000"/>
                                        <p:tgtEl>
                                          <p:spTgt spid="2053"/>
                                        </p:tgtEl>
                                      </p:cBhvr>
                                    </p:animEffect>
                                  </p:childTnLst>
                                </p:cTn>
                              </p:par>
                            </p:childTnLst>
                          </p:cTn>
                        </p:par>
                        <p:par>
                          <p:cTn id="38" fill="hold">
                            <p:stCondLst>
                              <p:cond delay="2500"/>
                            </p:stCondLst>
                            <p:childTnLst>
                              <p:par>
                                <p:cTn id="39" presetID="22" presetClass="entr" presetSubtype="8" fill="hold" nodeType="after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Effect transition="in" filter="wipe(left)">
                                      <p:cBhvr>
                                        <p:cTn id="4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Why did Iceland recover so fast?—continued</a:t>
            </a:r>
          </a:p>
        </p:txBody>
      </p:sp>
      <p:sp>
        <p:nvSpPr>
          <p:cNvPr id="3" name="Text Placeholder 2"/>
          <p:cNvSpPr>
            <a:spLocks noGrp="1"/>
          </p:cNvSpPr>
          <p:nvPr>
            <p:ph type="body" sz="quarter" idx="11"/>
          </p:nvPr>
        </p:nvSpPr>
        <p:spPr>
          <a:xfrm>
            <a:off x="152400" y="838200"/>
            <a:ext cx="3429000" cy="5638800"/>
          </a:xfrm>
        </p:spPr>
        <p:txBody>
          <a:bodyPr/>
          <a:lstStyle/>
          <a:p>
            <a:r>
              <a:rPr lang="en-US" dirty="0"/>
              <a:t>Why did Iceland recover more quickly than other European countries?</a:t>
            </a:r>
          </a:p>
          <a:p>
            <a:pPr marL="342900" indent="-342900">
              <a:buFont typeface="Arial" panose="020B0604020202020204" pitchFamily="34" charset="0"/>
              <a:buChar char="•"/>
            </a:pPr>
            <a:r>
              <a:rPr lang="en-US" dirty="0"/>
              <a:t>One reason: Iceland does not use the euro; the krona was allowed to depreciate against the euro, spurring Iceland’s exports.</a:t>
            </a:r>
          </a:p>
          <a:p>
            <a:pPr marL="342900" indent="-342900">
              <a:buFont typeface="Arial" panose="020B0604020202020204" pitchFamily="34" charset="0"/>
              <a:buChar char="•"/>
            </a:pPr>
            <a:endParaRPr lang="en-US" dirty="0"/>
          </a:p>
          <a:p>
            <a:r>
              <a:rPr lang="en-US" dirty="0"/>
              <a:t>While the euro is useful for facilitating trade, Iceland’s experience shows that a flexible exchange rate can have important advantages.</a:t>
            </a:r>
          </a:p>
        </p:txBody>
      </p:sp>
      <p:pic>
        <p:nvPicPr>
          <p:cNvPr id="3074" name="Picture 2" descr="C:\Users\Paul\Dropbox\ECON 5e\Art From Fernando_For Digital\ch30\Ch30_MTC_Iceland_2\png\Ch30_MTC_Iceland_2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520825"/>
            <a:ext cx="6314019" cy="396557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Paul\Dropbox\ECON 5e\Art From Fernando_For Digital\ch30\Ch30_MTC_Iceland_2\png\Ch30_MTC_Iceland_2_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520825"/>
            <a:ext cx="6314019" cy="39655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Paul\Dropbox\ECON 5e\Art From Fernando_For Digital\ch30\Ch30_MTC_Iceland_2\png\Ch30_MTC_Iceland_2_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1520825"/>
            <a:ext cx="6314019" cy="39655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Paul\Dropbox\ECON 5e\Art From Fernando_For Digital\ch30\Ch30_MTC_Iceland_2\png\Ch30_MTC_Iceland_2_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1520825"/>
            <a:ext cx="6314019" cy="3965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89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par>
                                <p:cTn id="12" presetID="22" presetClass="entr" presetSubtype="8" fill="hold" nodeType="with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wipe(left)">
                                      <p:cBhvr>
                                        <p:cTn id="14" dur="500"/>
                                        <p:tgtEl>
                                          <p:spTgt spid="3074"/>
                                        </p:tgtEl>
                                      </p:cBhvr>
                                    </p:animEffect>
                                  </p:childTnLst>
                                </p:cTn>
                              </p:par>
                              <p:par>
                                <p:cTn id="15" presetID="22" presetClass="entr" presetSubtype="8" fill="hold" nodeType="withEffect">
                                  <p:stCondLst>
                                    <p:cond delay="0"/>
                                  </p:stCondLst>
                                  <p:childTnLst>
                                    <p:set>
                                      <p:cBhvr>
                                        <p:cTn id="16" dur="1" fill="hold">
                                          <p:stCondLst>
                                            <p:cond delay="0"/>
                                          </p:stCondLst>
                                        </p:cTn>
                                        <p:tgtEl>
                                          <p:spTgt spid="3075"/>
                                        </p:tgtEl>
                                        <p:attrNameLst>
                                          <p:attrName>style.visibility</p:attrName>
                                        </p:attrNameLst>
                                      </p:cBhvr>
                                      <p:to>
                                        <p:strVal val="visible"/>
                                      </p:to>
                                    </p:set>
                                    <p:animEffect transition="in" filter="wipe(left)">
                                      <p:cBhvr>
                                        <p:cTn id="17" dur="500"/>
                                        <p:tgtEl>
                                          <p:spTgt spid="3075"/>
                                        </p:tgtEl>
                                      </p:cBhvr>
                                    </p:animEffect>
                                  </p:childTnLst>
                                </p:cTn>
                              </p:par>
                              <p:par>
                                <p:cTn id="18" presetID="22" presetClass="entr" presetSubtype="8" fill="hold" nodeType="withEffect">
                                  <p:stCondLst>
                                    <p:cond delay="0"/>
                                  </p:stCondLst>
                                  <p:childTnLst>
                                    <p:set>
                                      <p:cBhvr>
                                        <p:cTn id="19" dur="1" fill="hold">
                                          <p:stCondLst>
                                            <p:cond delay="0"/>
                                          </p:stCondLst>
                                        </p:cTn>
                                        <p:tgtEl>
                                          <p:spTgt spid="3076"/>
                                        </p:tgtEl>
                                        <p:attrNameLst>
                                          <p:attrName>style.visibility</p:attrName>
                                        </p:attrNameLst>
                                      </p:cBhvr>
                                      <p:to>
                                        <p:strVal val="visible"/>
                                      </p:to>
                                    </p:set>
                                    <p:animEffect transition="in" filter="wipe(left)">
                                      <p:cBhvr>
                                        <p:cTn id="20" dur="500"/>
                                        <p:tgtEl>
                                          <p:spTgt spid="3076"/>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3077"/>
                                        </p:tgtEl>
                                        <p:attrNameLst>
                                          <p:attrName>style.visibility</p:attrName>
                                        </p:attrNameLst>
                                      </p:cBhvr>
                                      <p:to>
                                        <p:strVal val="visible"/>
                                      </p:to>
                                    </p:set>
                                    <p:animEffect transition="in" filter="wipe(left)">
                                      <p:cBhvr>
                                        <p:cTn id="24" dur="1000"/>
                                        <p:tgtEl>
                                          <p:spTgt spid="3077"/>
                                        </p:tgtEl>
                                      </p:cBhvr>
                                    </p:animEffect>
                                  </p:childTnLst>
                                </p:cTn>
                              </p:par>
                            </p:childTnLst>
                          </p:cTn>
                        </p:par>
                        <p:par>
                          <p:cTn id="25" fill="hold">
                            <p:stCondLst>
                              <p:cond delay="2000"/>
                            </p:stCondLst>
                            <p:childTnLst>
                              <p:par>
                                <p:cTn id="26" presetID="22" presetClass="entr" presetSubtype="8" fill="hold"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left)">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66B3"/>
                </a:solidFill>
              </a:rPr>
              <a:t>International Capital Markets</a:t>
            </a:r>
          </a:p>
        </p:txBody>
      </p:sp>
      <p:sp>
        <p:nvSpPr>
          <p:cNvPr id="3" name="Content Placeholder 2"/>
          <p:cNvSpPr>
            <a:spLocks noGrp="1"/>
          </p:cNvSpPr>
          <p:nvPr>
            <p:ph sz="quarter" idx="10"/>
          </p:nvPr>
        </p:nvSpPr>
        <p:spPr/>
        <p:txBody>
          <a:bodyPr/>
          <a:lstStyle/>
          <a:p>
            <a:r>
              <a:rPr lang="en-US" dirty="0"/>
              <a:t>19.3</a:t>
            </a:r>
          </a:p>
        </p:txBody>
      </p:sp>
      <p:sp>
        <p:nvSpPr>
          <p:cNvPr id="4" name="Text Placeholder 3"/>
          <p:cNvSpPr>
            <a:spLocks noGrp="1"/>
          </p:cNvSpPr>
          <p:nvPr>
            <p:ph type="body" sz="quarter" idx="11"/>
          </p:nvPr>
        </p:nvSpPr>
        <p:spPr/>
        <p:txBody>
          <a:bodyPr/>
          <a:lstStyle/>
          <a:p>
            <a:r>
              <a:rPr lang="en-US" dirty="0"/>
              <a:t>Discuss the growth of international capital markets.</a:t>
            </a:r>
          </a:p>
        </p:txBody>
      </p:sp>
    </p:spTree>
    <p:extLst>
      <p:ext uri="{BB962C8B-B14F-4D97-AF65-F5344CB8AC3E}">
        <p14:creationId xmlns:p14="http://schemas.microsoft.com/office/powerpoint/2010/main" val="4249336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rise of international capital markets</a:t>
            </a:r>
          </a:p>
        </p:txBody>
      </p:sp>
      <p:sp>
        <p:nvSpPr>
          <p:cNvPr id="3" name="Text Placeholder 2"/>
          <p:cNvSpPr>
            <a:spLocks noGrp="1"/>
          </p:cNvSpPr>
          <p:nvPr>
            <p:ph type="body" sz="quarter" idx="11"/>
          </p:nvPr>
        </p:nvSpPr>
        <p:spPr>
          <a:xfrm>
            <a:off x="152400" y="838200"/>
            <a:ext cx="3962400" cy="4191000"/>
          </a:xfrm>
        </p:spPr>
        <p:txBody>
          <a:bodyPr/>
          <a:lstStyle/>
          <a:p>
            <a:pPr>
              <a:spcAft>
                <a:spcPts val="0"/>
              </a:spcAft>
              <a:defRPr/>
            </a:pPr>
            <a:r>
              <a:rPr lang="en-US" dirty="0"/>
              <a:t>Before 1980, most U.S. corporations raised</a:t>
            </a:r>
            <a:br>
              <a:rPr lang="en-US" dirty="0"/>
            </a:br>
            <a:r>
              <a:rPr lang="en-US" dirty="0"/>
              <a:t>funds only in U.S. stock and bond markets or from U.S. banks. Similarly, U.S. investors rarely invested in foreign markets.</a:t>
            </a:r>
          </a:p>
          <a:p>
            <a:pPr>
              <a:spcAft>
                <a:spcPts val="0"/>
              </a:spcAft>
              <a:defRPr/>
            </a:pPr>
            <a:endParaRPr lang="en-US" dirty="0"/>
          </a:p>
          <a:p>
            <a:pPr>
              <a:spcAft>
                <a:spcPts val="0"/>
              </a:spcAft>
              <a:defRPr/>
            </a:pPr>
            <a:r>
              <a:rPr lang="en-US" dirty="0"/>
              <a:t>In the 1980s and 1990s, legal restrictions on capital movement in Europe were lifted; and communication technology improved.</a:t>
            </a:r>
          </a:p>
        </p:txBody>
      </p:sp>
      <p:sp>
        <p:nvSpPr>
          <p:cNvPr id="21" name="Text Placeholder 2"/>
          <p:cNvSpPr txBox="1">
            <a:spLocks/>
          </p:cNvSpPr>
          <p:nvPr/>
        </p:nvSpPr>
        <p:spPr>
          <a:xfrm>
            <a:off x="152400" y="5410200"/>
            <a:ext cx="8763000" cy="1143000"/>
          </a:xfrm>
          <a:prstGeom prst="rect">
            <a:avLst/>
          </a:prstGeom>
        </p:spPr>
        <p:txBody>
          <a:bodyPr/>
          <a:lstStyle>
            <a:lvl1pPr marL="0" indent="0" algn="l" rtl="0" eaLnBrk="0" fontAlgn="base" hangingPunct="0">
              <a:spcBef>
                <a:spcPts val="600"/>
              </a:spcBef>
              <a:spcAft>
                <a:spcPct val="0"/>
              </a:spcAft>
              <a:defRPr sz="2200" i="0" baseline="0">
                <a:solidFill>
                  <a:schemeClr val="tx1"/>
                </a:solidFill>
                <a:latin typeface="+mn-lt"/>
                <a:ea typeface="+mn-ea"/>
                <a:cs typeface="+mn-cs"/>
              </a:defRPr>
            </a:lvl1pPr>
            <a:lvl2pPr marL="742950" indent="-285750" algn="l" rtl="0" eaLnBrk="0" fontAlgn="base" hangingPunct="0">
              <a:spcBef>
                <a:spcPct val="20000"/>
              </a:spcBef>
              <a:spcAft>
                <a:spcPct val="0"/>
              </a:spcAft>
              <a:defRPr i="1">
                <a:solidFill>
                  <a:schemeClr val="tx1"/>
                </a:solidFill>
                <a:latin typeface="+mn-lt"/>
              </a:defRPr>
            </a:lvl2pPr>
            <a:lvl3pPr marL="1143000" indent="-228600" algn="l" rtl="0" eaLnBrk="0" fontAlgn="base" hangingPunct="0">
              <a:spcBef>
                <a:spcPct val="20000"/>
              </a:spcBef>
              <a:spcAft>
                <a:spcPct val="0"/>
              </a:spcAft>
              <a:defRPr sz="1600" i="1">
                <a:solidFill>
                  <a:schemeClr val="tx1"/>
                </a:solidFill>
                <a:latin typeface="+mn-lt"/>
              </a:defRPr>
            </a:lvl3pPr>
            <a:lvl4pPr marL="1600200" indent="-228600" algn="l" rtl="0" eaLnBrk="0" fontAlgn="base" hangingPunct="0">
              <a:spcBef>
                <a:spcPct val="20000"/>
              </a:spcBef>
              <a:spcAft>
                <a:spcPct val="0"/>
              </a:spcAft>
              <a:defRPr sz="1600">
                <a:solidFill>
                  <a:schemeClr val="tx1"/>
                </a:solidFill>
                <a:latin typeface="+mn-lt"/>
              </a:defRPr>
            </a:lvl4pPr>
            <a:lvl5pPr marL="2057400" indent="-228600" algn="l" rtl="0" eaLnBrk="0" fontAlgn="base" hangingPunct="0">
              <a:spcBef>
                <a:spcPct val="20000"/>
              </a:spcBef>
              <a:spcAft>
                <a:spcPct val="0"/>
              </a:spcAft>
              <a:defRPr sz="1600">
                <a:solidFill>
                  <a:schemeClr val="tx1"/>
                </a:solidFill>
                <a:latin typeface="+mn-lt"/>
              </a:defRPr>
            </a:lvl5pPr>
            <a:lvl6pPr marL="2514600" indent="-228600" algn="l" rtl="0" fontAlgn="base">
              <a:spcBef>
                <a:spcPct val="20000"/>
              </a:spcBef>
              <a:spcAft>
                <a:spcPct val="0"/>
              </a:spcAft>
              <a:defRPr sz="1600">
                <a:solidFill>
                  <a:schemeClr val="tx1"/>
                </a:solidFill>
                <a:latin typeface="+mn-lt"/>
              </a:defRPr>
            </a:lvl6pPr>
            <a:lvl7pPr marL="2971800" indent="-228600" algn="l" rtl="0" fontAlgn="base">
              <a:spcBef>
                <a:spcPct val="20000"/>
              </a:spcBef>
              <a:spcAft>
                <a:spcPct val="0"/>
              </a:spcAft>
              <a:defRPr sz="1600">
                <a:solidFill>
                  <a:schemeClr val="tx1"/>
                </a:solidFill>
                <a:latin typeface="+mn-lt"/>
              </a:defRPr>
            </a:lvl7pPr>
            <a:lvl8pPr marL="3429000" indent="-228600" algn="l" rtl="0" fontAlgn="base">
              <a:spcBef>
                <a:spcPct val="20000"/>
              </a:spcBef>
              <a:spcAft>
                <a:spcPct val="0"/>
              </a:spcAft>
              <a:defRPr sz="1600">
                <a:solidFill>
                  <a:schemeClr val="tx1"/>
                </a:solidFill>
                <a:latin typeface="+mn-lt"/>
              </a:defRPr>
            </a:lvl8pPr>
            <a:lvl9pPr marL="3886200" indent="-228600" algn="l" rtl="0" fontAlgn="base">
              <a:spcBef>
                <a:spcPct val="20000"/>
              </a:spcBef>
              <a:spcAft>
                <a:spcPct val="0"/>
              </a:spcAft>
              <a:defRPr sz="1600">
                <a:solidFill>
                  <a:schemeClr val="tx1"/>
                </a:solidFill>
                <a:latin typeface="+mn-lt"/>
              </a:defRPr>
            </a:lvl9pPr>
          </a:lstStyle>
          <a:p>
            <a:pPr marL="342900" indent="-342900">
              <a:spcBef>
                <a:spcPts val="0"/>
              </a:spcBef>
              <a:spcAft>
                <a:spcPts val="1200"/>
              </a:spcAft>
              <a:buFont typeface="Arial" panose="020B0604020202020204" pitchFamily="34" charset="0"/>
              <a:buChar char="•"/>
              <a:defRPr/>
            </a:pPr>
            <a:r>
              <a:rPr lang="en-US" dirty="0"/>
              <a:t>These changes made participating in international </a:t>
            </a:r>
            <a:r>
              <a:rPr lang="en-US" i="1" dirty="0"/>
              <a:t>capital markets</a:t>
            </a:r>
            <a:r>
              <a:rPr lang="en-US" dirty="0"/>
              <a:t> more practical and appealing; both for Americans, and for foreigners looking to invest in the U.S..</a:t>
            </a:r>
          </a:p>
        </p:txBody>
      </p:sp>
      <p:sp>
        <p:nvSpPr>
          <p:cNvPr id="4" name="Text Placeholder 3"/>
          <p:cNvSpPr>
            <a:spLocks noGrp="1"/>
          </p:cNvSpPr>
          <p:nvPr>
            <p:ph type="body" sz="quarter" idx="12"/>
          </p:nvPr>
        </p:nvSpPr>
        <p:spPr>
          <a:xfrm>
            <a:off x="5524500" y="4343400"/>
            <a:ext cx="3009900" cy="449263"/>
          </a:xfrm>
        </p:spPr>
        <p:txBody>
          <a:bodyPr/>
          <a:lstStyle/>
          <a:p>
            <a:r>
              <a:rPr lang="en-US" dirty="0"/>
              <a:t>Growth of foreign portfolio investment in the United States</a:t>
            </a:r>
          </a:p>
        </p:txBody>
      </p:sp>
      <p:sp>
        <p:nvSpPr>
          <p:cNvPr id="5" name="Text Placeholder 4"/>
          <p:cNvSpPr>
            <a:spLocks noGrp="1"/>
          </p:cNvSpPr>
          <p:nvPr>
            <p:ph type="body" sz="quarter" idx="13"/>
          </p:nvPr>
        </p:nvSpPr>
        <p:spPr>
          <a:xfrm>
            <a:off x="4191000" y="4343400"/>
            <a:ext cx="1352550" cy="381000"/>
          </a:xfrm>
        </p:spPr>
        <p:txBody>
          <a:bodyPr/>
          <a:lstStyle/>
          <a:p>
            <a:r>
              <a:rPr lang="en-US" dirty="0"/>
              <a:t>Figure 19.6</a:t>
            </a:r>
          </a:p>
        </p:txBody>
      </p:sp>
      <p:pic>
        <p:nvPicPr>
          <p:cNvPr id="6" name="Picture 2" descr="C:\Users\Paul\Dropbox\ECON 5e\Art From Fernando_For Digital\ch30\Figure_30.6\png\Figure_30.6_3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Paul\Dropbox\ECON 5e\Art From Fernando_For Digital\ch30\Figure_30.6\png\Figure_30.6_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Paul\Dropbox\ECON 5e\Art From Fernando_For Digital\ch30\Figure_30.6\png\Figure_30.6_7.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Paul\Dropbox\ECON 5e\Art From Fernando_For Digital\ch30\Figure_30.6\png\Figure_30.6_8.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Paul\Dropbox\ECON 5e\Art From Fernando_For Digital\ch30\Figure_30.6\png\Figure_30.6_1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C:\Users\Paul\Dropbox\ECON 5e\Art From Fernando_For Digital\ch30\Figure_30.6\png\Figure_30.6_1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C:\Users\Paul\Dropbox\ECON 5e\Art From Fernando_For Digital\ch30\Figure_30.6\png\Figure_30.6_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C:\Users\Paul\Dropbox\ECON 5e\Art From Fernando_For Digital\ch30\Figure_30.6\png\Figure_30.6_2.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C:\Users\Paul\Dropbox\ECON 5e\Art From Fernando_For Digital\ch30\Figure_30.6\png\Figure_30.6_3.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10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par>
                                <p:cTn id="12" presetID="22" presetClass="entr" presetSubtype="4"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par>
                                <p:cTn id="15" presetID="2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par>
                                <p:cTn id="22" presetID="2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par>
                                <p:cTn id="25" presetID="2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par>
                                <p:cTn id="28" presetID="22" presetClass="entr" presetSubtype="4"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par>
                                <p:cTn id="31" presetID="22" presetClass="entr" presetSubtype="4"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par>
                                <p:cTn id="34" presetID="22" presetClass="entr" presetSubtype="4"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Effect transition="in" filter="wipe(left)">
                                      <p:cBhvr>
                                        <p:cTn id="41" dur="500"/>
                                        <p:tgtEl>
                                          <p:spTgt spid="3">
                                            <p:txEl>
                                              <p:pRg st="2" end="2"/>
                                            </p:txEl>
                                          </p:spTgt>
                                        </p:tgtEl>
                                      </p:cBhvr>
                                    </p:animEffec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21">
                                            <p:txEl>
                                              <p:pRg st="0" end="0"/>
                                            </p:txEl>
                                          </p:spTgt>
                                        </p:tgtEl>
                                        <p:attrNameLst>
                                          <p:attrName>style.visibility</p:attrName>
                                        </p:attrNameLst>
                                      </p:cBhvr>
                                      <p:to>
                                        <p:strVal val="visible"/>
                                      </p:to>
                                    </p:set>
                                    <p:animEffect transition="in" filter="wipe(left)">
                                      <p:cBhvr>
                                        <p:cTn id="45"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rise of international capital markets—cont.</a:t>
            </a:r>
          </a:p>
        </p:txBody>
      </p:sp>
      <p:sp>
        <p:nvSpPr>
          <p:cNvPr id="3" name="Text Placeholder 2"/>
          <p:cNvSpPr>
            <a:spLocks noGrp="1"/>
          </p:cNvSpPr>
          <p:nvPr>
            <p:ph type="body" sz="quarter" idx="11"/>
          </p:nvPr>
        </p:nvSpPr>
        <p:spPr>
          <a:xfrm>
            <a:off x="152400" y="838200"/>
            <a:ext cx="3962400" cy="4191000"/>
          </a:xfrm>
        </p:spPr>
        <p:txBody>
          <a:bodyPr/>
          <a:lstStyle/>
          <a:p>
            <a:pPr>
              <a:spcBef>
                <a:spcPts val="0"/>
              </a:spcBef>
              <a:spcAft>
                <a:spcPts val="1200"/>
              </a:spcAft>
              <a:defRPr/>
            </a:pPr>
            <a:r>
              <a:rPr lang="en-US" dirty="0"/>
              <a:t>Through the 1990s,</a:t>
            </a:r>
            <a:br>
              <a:rPr lang="en-US" dirty="0"/>
            </a:br>
            <a:r>
              <a:rPr lang="en-US" dirty="0"/>
              <a:t>there was a large</a:t>
            </a:r>
            <a:br>
              <a:rPr lang="en-US" dirty="0"/>
            </a:br>
            <a:r>
              <a:rPr lang="en-US" dirty="0"/>
              <a:t>increase in foreign purchases of U.S. corporate stocks and bonds, and U.S. government bonds—</a:t>
            </a:r>
            <a:r>
              <a:rPr lang="en-US" i="1" dirty="0"/>
              <a:t>foreign portfolio investments</a:t>
            </a:r>
            <a:r>
              <a:rPr lang="en-US" dirty="0"/>
              <a:t>.</a:t>
            </a:r>
          </a:p>
          <a:p>
            <a:pPr>
              <a:spcBef>
                <a:spcPts val="0"/>
              </a:spcBef>
              <a:spcAft>
                <a:spcPts val="1200"/>
              </a:spcAft>
              <a:defRPr/>
            </a:pPr>
            <a:r>
              <a:rPr lang="en-US" dirty="0"/>
              <a:t>After the financial crisis, foreign purchases of U.S. government bonds soared, in a </a:t>
            </a:r>
            <a:r>
              <a:rPr lang="en-US" i="1" dirty="0"/>
              <a:t>flight to safety</a:t>
            </a:r>
            <a:r>
              <a:rPr lang="en-US" dirty="0"/>
              <a:t> from unstable European bond markets.</a:t>
            </a:r>
          </a:p>
        </p:txBody>
      </p:sp>
      <p:sp>
        <p:nvSpPr>
          <p:cNvPr id="21" name="Text Placeholder 2"/>
          <p:cNvSpPr txBox="1">
            <a:spLocks/>
          </p:cNvSpPr>
          <p:nvPr/>
        </p:nvSpPr>
        <p:spPr>
          <a:xfrm>
            <a:off x="152400" y="5181600"/>
            <a:ext cx="8763000" cy="1143000"/>
          </a:xfrm>
          <a:prstGeom prst="rect">
            <a:avLst/>
          </a:prstGeom>
        </p:spPr>
        <p:txBody>
          <a:bodyPr/>
          <a:lstStyle>
            <a:lvl1pPr marL="0" indent="0" algn="l" rtl="0" eaLnBrk="0" fontAlgn="base" hangingPunct="0">
              <a:spcBef>
                <a:spcPts val="600"/>
              </a:spcBef>
              <a:spcAft>
                <a:spcPct val="0"/>
              </a:spcAft>
              <a:defRPr sz="2200" i="0" baseline="0">
                <a:solidFill>
                  <a:schemeClr val="tx1"/>
                </a:solidFill>
                <a:latin typeface="+mn-lt"/>
                <a:ea typeface="+mn-ea"/>
                <a:cs typeface="+mn-cs"/>
              </a:defRPr>
            </a:lvl1pPr>
            <a:lvl2pPr marL="742950" indent="-285750" algn="l" rtl="0" eaLnBrk="0" fontAlgn="base" hangingPunct="0">
              <a:spcBef>
                <a:spcPct val="20000"/>
              </a:spcBef>
              <a:spcAft>
                <a:spcPct val="0"/>
              </a:spcAft>
              <a:defRPr i="1">
                <a:solidFill>
                  <a:schemeClr val="tx1"/>
                </a:solidFill>
                <a:latin typeface="+mn-lt"/>
              </a:defRPr>
            </a:lvl2pPr>
            <a:lvl3pPr marL="1143000" indent="-228600" algn="l" rtl="0" eaLnBrk="0" fontAlgn="base" hangingPunct="0">
              <a:spcBef>
                <a:spcPct val="20000"/>
              </a:spcBef>
              <a:spcAft>
                <a:spcPct val="0"/>
              </a:spcAft>
              <a:defRPr sz="1600" i="1">
                <a:solidFill>
                  <a:schemeClr val="tx1"/>
                </a:solidFill>
                <a:latin typeface="+mn-lt"/>
              </a:defRPr>
            </a:lvl3pPr>
            <a:lvl4pPr marL="1600200" indent="-228600" algn="l" rtl="0" eaLnBrk="0" fontAlgn="base" hangingPunct="0">
              <a:spcBef>
                <a:spcPct val="20000"/>
              </a:spcBef>
              <a:spcAft>
                <a:spcPct val="0"/>
              </a:spcAft>
              <a:defRPr sz="1600">
                <a:solidFill>
                  <a:schemeClr val="tx1"/>
                </a:solidFill>
                <a:latin typeface="+mn-lt"/>
              </a:defRPr>
            </a:lvl4pPr>
            <a:lvl5pPr marL="2057400" indent="-228600" algn="l" rtl="0" eaLnBrk="0" fontAlgn="base" hangingPunct="0">
              <a:spcBef>
                <a:spcPct val="20000"/>
              </a:spcBef>
              <a:spcAft>
                <a:spcPct val="0"/>
              </a:spcAft>
              <a:defRPr sz="1600">
                <a:solidFill>
                  <a:schemeClr val="tx1"/>
                </a:solidFill>
                <a:latin typeface="+mn-lt"/>
              </a:defRPr>
            </a:lvl5pPr>
            <a:lvl6pPr marL="2514600" indent="-228600" algn="l" rtl="0" fontAlgn="base">
              <a:spcBef>
                <a:spcPct val="20000"/>
              </a:spcBef>
              <a:spcAft>
                <a:spcPct val="0"/>
              </a:spcAft>
              <a:defRPr sz="1600">
                <a:solidFill>
                  <a:schemeClr val="tx1"/>
                </a:solidFill>
                <a:latin typeface="+mn-lt"/>
              </a:defRPr>
            </a:lvl6pPr>
            <a:lvl7pPr marL="2971800" indent="-228600" algn="l" rtl="0" fontAlgn="base">
              <a:spcBef>
                <a:spcPct val="20000"/>
              </a:spcBef>
              <a:spcAft>
                <a:spcPct val="0"/>
              </a:spcAft>
              <a:defRPr sz="1600">
                <a:solidFill>
                  <a:schemeClr val="tx1"/>
                </a:solidFill>
                <a:latin typeface="+mn-lt"/>
              </a:defRPr>
            </a:lvl7pPr>
            <a:lvl8pPr marL="3429000" indent="-228600" algn="l" rtl="0" fontAlgn="base">
              <a:spcBef>
                <a:spcPct val="20000"/>
              </a:spcBef>
              <a:spcAft>
                <a:spcPct val="0"/>
              </a:spcAft>
              <a:defRPr sz="1600">
                <a:solidFill>
                  <a:schemeClr val="tx1"/>
                </a:solidFill>
                <a:latin typeface="+mn-lt"/>
              </a:defRPr>
            </a:lvl8pPr>
            <a:lvl9pPr marL="3886200" indent="-228600" algn="l" rtl="0" fontAlgn="base">
              <a:spcBef>
                <a:spcPct val="20000"/>
              </a:spcBef>
              <a:spcAft>
                <a:spcPct val="0"/>
              </a:spcAft>
              <a:defRPr sz="1600">
                <a:solidFill>
                  <a:schemeClr val="tx1"/>
                </a:solidFill>
                <a:latin typeface="+mn-lt"/>
              </a:defRPr>
            </a:lvl9pPr>
          </a:lstStyle>
          <a:p>
            <a:pPr marL="342900" indent="-342900">
              <a:spcBef>
                <a:spcPts val="0"/>
              </a:spcBef>
              <a:spcAft>
                <a:spcPts val="1200"/>
              </a:spcAft>
              <a:buFont typeface="Arial" panose="020B0604020202020204" pitchFamily="34" charset="0"/>
              <a:buChar char="•"/>
              <a:defRPr/>
            </a:pPr>
            <a:r>
              <a:rPr lang="en-US" dirty="0"/>
              <a:t>This demand was also fueled by U.S. current account deficits; foreigners with U.S. dollars needed to do </a:t>
            </a:r>
            <a:r>
              <a:rPr lang="en-US" i="1" dirty="0"/>
              <a:t>something</a:t>
            </a:r>
            <a:r>
              <a:rPr lang="en-US" dirty="0"/>
              <a:t> with the currency.</a:t>
            </a:r>
          </a:p>
        </p:txBody>
      </p:sp>
      <p:sp>
        <p:nvSpPr>
          <p:cNvPr id="4" name="Text Placeholder 3"/>
          <p:cNvSpPr>
            <a:spLocks noGrp="1"/>
          </p:cNvSpPr>
          <p:nvPr>
            <p:ph type="body" sz="quarter" idx="12"/>
          </p:nvPr>
        </p:nvSpPr>
        <p:spPr>
          <a:xfrm>
            <a:off x="5524500" y="4343400"/>
            <a:ext cx="3009900" cy="449263"/>
          </a:xfrm>
        </p:spPr>
        <p:txBody>
          <a:bodyPr/>
          <a:lstStyle/>
          <a:p>
            <a:r>
              <a:rPr lang="en-US" dirty="0"/>
              <a:t>Growth of foreign portfolio investment in the United States</a:t>
            </a:r>
          </a:p>
        </p:txBody>
      </p:sp>
      <p:sp>
        <p:nvSpPr>
          <p:cNvPr id="5" name="Text Placeholder 4"/>
          <p:cNvSpPr>
            <a:spLocks noGrp="1"/>
          </p:cNvSpPr>
          <p:nvPr>
            <p:ph type="body" sz="quarter" idx="13"/>
          </p:nvPr>
        </p:nvSpPr>
        <p:spPr>
          <a:xfrm>
            <a:off x="4191000" y="4343400"/>
            <a:ext cx="1352550" cy="381000"/>
          </a:xfrm>
        </p:spPr>
        <p:txBody>
          <a:bodyPr/>
          <a:lstStyle/>
          <a:p>
            <a:r>
              <a:rPr lang="en-US" dirty="0"/>
              <a:t>Figure 19.6</a:t>
            </a:r>
          </a:p>
        </p:txBody>
      </p:sp>
      <p:pic>
        <p:nvPicPr>
          <p:cNvPr id="6" name="Picture 2" descr="C:\Users\Paul\Dropbox\ECON 5e\Art From Fernando_For Digital\ch30\Figure_30.6\png\Figure_30.6_3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Paul\Dropbox\ECON 5e\Art From Fernando_For Digital\ch30\Figure_30.6\png\Figure_30.6_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Paul\Dropbox\ECON 5e\Art From Fernando_For Digital\ch30\Figure_30.6\png\Figure_30.6_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Paul\Dropbox\ECON 5e\Art From Fernando_For Digital\ch30\Figure_30.6\png\Figure_30.6_8.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Paul\Dropbox\ECON 5e\Art From Fernando_For Digital\ch30\Figure_30.6\png\Figure_30.6_1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C:\Users\Paul\Dropbox\ECON 5e\Art From Fernando_For Digital\ch30\Figure_30.6\png\Figure_30.6_1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C:\Users\Paul\Dropbox\ECON 5e\Art From Fernando_For Digital\ch30\Figure_30.6\png\Figure_30.6_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C:\Users\Paul\Dropbox\ECON 5e\Art From Fernando_For Digital\ch30\Figure_30.6\png\Figure_30.6_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C:\Users\Paul\Dropbox\ECON 5e\Art From Fernando_For Digital\ch30\Figure_30.6\png\Figure_30.6_3.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51805" y="723900"/>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1" descr="C:\Users\Paul\Dropbox\ECON 5e\Art From Fernando_For Digital\ch30\Figure_30.6\png\Figure_30.6_5.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37517" y="715962"/>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descr="C:\Users\Paul\Dropbox\ECON 5e\Art From Fernando_For Digital\ch30\Figure_30.6\png\Figure_30.6_6.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37517" y="715962"/>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3" descr="C:\Users\Paul\Dropbox\ECON 5e\Art From Fernando_For Digital\ch30\Figure_30.6\png\Figure_30.6_9.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937517" y="715962"/>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4" descr="C:\Users\Paul\Dropbox\ECON 5e\Art From Fernando_For Digital\ch30\Figure_30.6\png\Figure_30.6_10.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937517" y="715962"/>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5" descr="C:\Users\Paul\Dropbox\ECON 5e\Art From Fernando_For Digital\ch30\Figure_30.6\png\Figure_30.6_13.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937517" y="715962"/>
            <a:ext cx="611599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6" descr="C:\Users\Paul\Dropbox\ECON 5e\Art From Fernando_For Digital\ch30\Figure_30.6\png\Figure_30.6_14.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37517" y="715962"/>
            <a:ext cx="6115995"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62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500"/>
                                        <p:tgtEl>
                                          <p:spTgt spid="15"/>
                                        </p:tgtEl>
                                      </p:cBhvr>
                                    </p:animEffect>
                                  </p:childTnLst>
                                </p:cTn>
                              </p:par>
                              <p:par>
                                <p:cTn id="12" presetID="22" presetClass="entr" presetSubtype="4"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down)">
                                      <p:cBhvr>
                                        <p:cTn id="14" dur="500"/>
                                        <p:tgtEl>
                                          <p:spTgt spid="17"/>
                                        </p:tgtEl>
                                      </p:cBhvr>
                                    </p:animEffect>
                                  </p:childTnLst>
                                </p:cTn>
                              </p:par>
                              <p:par>
                                <p:cTn id="15" presetID="22" presetClass="entr" presetSubtype="4"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left)">
                                      <p:cBhvr>
                                        <p:cTn id="22" dur="500"/>
                                        <p:tgtEl>
                                          <p:spTgt spid="3">
                                            <p:txEl>
                                              <p:pRg st="1" end="1"/>
                                            </p:txEl>
                                          </p:spTgt>
                                        </p:tgtEl>
                                      </p:cBhvr>
                                    </p:animEffect>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500"/>
                                        <p:tgtEl>
                                          <p:spTgt spid="16"/>
                                        </p:tgtEl>
                                      </p:cBhvr>
                                    </p:animEffect>
                                  </p:childTnLst>
                                </p:cTn>
                              </p:par>
                              <p:par>
                                <p:cTn id="27" presetID="22" presetClass="entr" presetSubtype="4"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down)">
                                      <p:cBhvr>
                                        <p:cTn id="29" dur="500"/>
                                        <p:tgtEl>
                                          <p:spTgt spid="18"/>
                                        </p:tgtEl>
                                      </p:cBhvr>
                                    </p:animEffect>
                                  </p:childTnLst>
                                </p:cTn>
                              </p:par>
                              <p:par>
                                <p:cTn id="30" presetID="22" presetClass="entr" presetSubtype="4"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21">
                                            <p:txEl>
                                              <p:pRg st="0" end="0"/>
                                            </p:txEl>
                                          </p:spTgt>
                                        </p:tgtEl>
                                        <p:attrNameLst>
                                          <p:attrName>style.visibility</p:attrName>
                                        </p:attrNameLst>
                                      </p:cBhvr>
                                      <p:to>
                                        <p:strVal val="visible"/>
                                      </p:to>
                                    </p:set>
                                    <p:animEffect transition="in" filter="wipe(left)">
                                      <p:cBhvr>
                                        <p:cTn id="36"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66B3"/>
                </a:solidFill>
              </a:rPr>
              <a:t>Exchange Rate Systems</a:t>
            </a:r>
            <a:endParaRPr lang="en-US" dirty="0"/>
          </a:p>
        </p:txBody>
      </p:sp>
      <p:sp>
        <p:nvSpPr>
          <p:cNvPr id="3" name="Content Placeholder 2"/>
          <p:cNvSpPr>
            <a:spLocks noGrp="1"/>
          </p:cNvSpPr>
          <p:nvPr>
            <p:ph sz="quarter" idx="10"/>
          </p:nvPr>
        </p:nvSpPr>
        <p:spPr/>
        <p:txBody>
          <a:bodyPr/>
          <a:lstStyle/>
          <a:p>
            <a:r>
              <a:rPr lang="en-US" dirty="0"/>
              <a:t>19.1</a:t>
            </a:r>
          </a:p>
        </p:txBody>
      </p:sp>
      <p:sp>
        <p:nvSpPr>
          <p:cNvPr id="4" name="Text Placeholder 3"/>
          <p:cNvSpPr>
            <a:spLocks noGrp="1"/>
          </p:cNvSpPr>
          <p:nvPr>
            <p:ph type="body" sz="quarter" idx="11"/>
          </p:nvPr>
        </p:nvSpPr>
        <p:spPr/>
        <p:txBody>
          <a:bodyPr/>
          <a:lstStyle/>
          <a:p>
            <a:r>
              <a:rPr lang="en-US" dirty="0"/>
              <a:t>Describe how different exchange rate systems operate.</a:t>
            </a:r>
          </a:p>
        </p:txBody>
      </p:sp>
    </p:spTree>
    <p:extLst>
      <p:ext uri="{BB962C8B-B14F-4D97-AF65-F5344CB8AC3E}">
        <p14:creationId xmlns:p14="http://schemas.microsoft.com/office/powerpoint/2010/main" val="44509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Foreign holdings of U.S. stocks and bonds, 2012</a:t>
            </a:r>
          </a:p>
        </p:txBody>
      </p:sp>
      <p:sp>
        <p:nvSpPr>
          <p:cNvPr id="3" name="Text Placeholder 2"/>
          <p:cNvSpPr>
            <a:spLocks noGrp="1"/>
          </p:cNvSpPr>
          <p:nvPr>
            <p:ph type="body" sz="quarter" idx="11"/>
          </p:nvPr>
        </p:nvSpPr>
        <p:spPr>
          <a:xfrm>
            <a:off x="152400" y="838200"/>
            <a:ext cx="3733800" cy="5638800"/>
          </a:xfrm>
        </p:spPr>
        <p:txBody>
          <a:bodyPr/>
          <a:lstStyle/>
          <a:p>
            <a:pPr>
              <a:spcBef>
                <a:spcPts val="0"/>
              </a:spcBef>
              <a:spcAft>
                <a:spcPts val="1200"/>
              </a:spcAft>
              <a:defRPr/>
            </a:pPr>
            <a:r>
              <a:rPr lang="en-US" dirty="0"/>
              <a:t>The globalization of financial markets has helped increase growth and efficiency.</a:t>
            </a:r>
          </a:p>
          <a:p>
            <a:pPr marL="342900" indent="-342900">
              <a:spcBef>
                <a:spcPts val="0"/>
              </a:spcBef>
              <a:spcAft>
                <a:spcPts val="1200"/>
              </a:spcAft>
              <a:buFont typeface="Arial" panose="020B0604020202020204" pitchFamily="34" charset="0"/>
              <a:buChar char="•"/>
              <a:defRPr/>
            </a:pPr>
            <a:r>
              <a:rPr lang="en-US" dirty="0"/>
              <a:t>Funds can be channeled to where they are most useful.</a:t>
            </a:r>
          </a:p>
          <a:p>
            <a:pPr>
              <a:spcBef>
                <a:spcPts val="0"/>
              </a:spcBef>
              <a:spcAft>
                <a:spcPts val="1200"/>
              </a:spcAft>
              <a:defRPr/>
            </a:pPr>
            <a:endParaRPr lang="en-US" dirty="0"/>
          </a:p>
          <a:p>
            <a:pPr>
              <a:spcBef>
                <a:spcPts val="0"/>
              </a:spcBef>
              <a:spcAft>
                <a:spcPts val="1200"/>
              </a:spcAft>
              <a:defRPr/>
            </a:pPr>
            <a:r>
              <a:rPr lang="en-US" dirty="0"/>
              <a:t>But the increased interconnectedness of financial markets also has a downside: shocks in one market are transmitted globally much faster than previously.</a:t>
            </a:r>
          </a:p>
        </p:txBody>
      </p:sp>
      <p:sp>
        <p:nvSpPr>
          <p:cNvPr id="4" name="Text Placeholder 3"/>
          <p:cNvSpPr>
            <a:spLocks noGrp="1"/>
          </p:cNvSpPr>
          <p:nvPr>
            <p:ph type="body" sz="quarter" idx="12"/>
          </p:nvPr>
        </p:nvSpPr>
        <p:spPr>
          <a:xfrm>
            <a:off x="5867400" y="5562600"/>
            <a:ext cx="2743200" cy="449263"/>
          </a:xfrm>
        </p:spPr>
        <p:txBody>
          <a:bodyPr/>
          <a:lstStyle/>
          <a:p>
            <a:r>
              <a:rPr lang="en-US" dirty="0"/>
              <a:t>The distribution of foreign holdings of U.S. stocks and bonds by country, 2012</a:t>
            </a:r>
          </a:p>
        </p:txBody>
      </p:sp>
      <p:sp>
        <p:nvSpPr>
          <p:cNvPr id="5" name="Text Placeholder 4"/>
          <p:cNvSpPr>
            <a:spLocks noGrp="1"/>
          </p:cNvSpPr>
          <p:nvPr>
            <p:ph type="body" sz="quarter" idx="13"/>
          </p:nvPr>
        </p:nvSpPr>
        <p:spPr/>
        <p:txBody>
          <a:bodyPr/>
          <a:lstStyle/>
          <a:p>
            <a:r>
              <a:rPr lang="en-US" dirty="0"/>
              <a:t>Figure 19.7</a:t>
            </a:r>
          </a:p>
        </p:txBody>
      </p:sp>
      <p:pic>
        <p:nvPicPr>
          <p:cNvPr id="5122" name="Picture 2" descr="C:\Users\Paul\Dropbox\ECON 5e\Art From Fernando_For Digital\ch30\Figure_30.7\png\Figure_30.7_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501775"/>
            <a:ext cx="5177590" cy="390842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Paul\Dropbox\ECON 5e\Art From Fernando_For Digital\ch30\Figure_30.7\png\Figure_30.7_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1501775"/>
            <a:ext cx="5177590" cy="39084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Paul\Dropbox\ECON 5e\Art From Fernando_For Digital\ch30\Figure_30.7\png\Figure_30.7_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1501775"/>
            <a:ext cx="5177590" cy="3908425"/>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Paul\Dropbox\ECON 5e\Art From Fernando_For Digital\ch30\Figure_30.7\png\Figure_30.7_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1501775"/>
            <a:ext cx="5177590" cy="390842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Paul\Dropbox\ECON 5e\Art From Fernando_For Digital\ch30\Figure_30.7\png\Figure_30.7_5.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6200" y="1501775"/>
            <a:ext cx="5177590" cy="390842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Paul\Dropbox\ECON 5e\Art From Fernando_For Digital\ch30\Figure_30.7\png\Figure_30.7_6.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86200" y="1501775"/>
            <a:ext cx="5177590" cy="390842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Paul\Dropbox\ECON 5e\Art From Fernando_For Digital\ch30\Figure_30.7\png\Figure_30.7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6200" y="1501775"/>
            <a:ext cx="5177590" cy="3908425"/>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C:\Users\Paul\Dropbox\ECON 5e\Art From Fernando_For Digital\ch30\Figure_30.7\png\Figure_30.7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86200" y="1501775"/>
            <a:ext cx="5177590" cy="3908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51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up)">
                                      <p:cBhvr>
                                        <p:cTn id="7" dur="500"/>
                                        <p:tgtEl>
                                          <p:spTgt spid="5122"/>
                                        </p:tgtEl>
                                      </p:cBhvr>
                                    </p:animEffect>
                                  </p:childTnLst>
                                </p:cTn>
                              </p:par>
                              <p:par>
                                <p:cTn id="8" presetID="22" presetClass="entr" presetSubtype="1"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Effect transition="in" filter="wipe(up)">
                                      <p:cBhvr>
                                        <p:cTn id="10" dur="500"/>
                                        <p:tgtEl>
                                          <p:spTgt spid="5123"/>
                                        </p:tgtEl>
                                      </p:cBhvr>
                                    </p:animEffect>
                                  </p:childTnLst>
                                </p:cTn>
                              </p:par>
                              <p:par>
                                <p:cTn id="11" presetID="22" presetClass="entr" presetSubtype="1" fill="hold" nodeType="withEffect">
                                  <p:stCondLst>
                                    <p:cond delay="0"/>
                                  </p:stCondLst>
                                  <p:childTnLst>
                                    <p:set>
                                      <p:cBhvr>
                                        <p:cTn id="12" dur="1" fill="hold">
                                          <p:stCondLst>
                                            <p:cond delay="0"/>
                                          </p:stCondLst>
                                        </p:cTn>
                                        <p:tgtEl>
                                          <p:spTgt spid="5124"/>
                                        </p:tgtEl>
                                        <p:attrNameLst>
                                          <p:attrName>style.visibility</p:attrName>
                                        </p:attrNameLst>
                                      </p:cBhvr>
                                      <p:to>
                                        <p:strVal val="visible"/>
                                      </p:to>
                                    </p:set>
                                    <p:animEffect transition="in" filter="wipe(up)">
                                      <p:cBhvr>
                                        <p:cTn id="13" dur="500"/>
                                        <p:tgtEl>
                                          <p:spTgt spid="5124"/>
                                        </p:tgtEl>
                                      </p:cBhvr>
                                    </p:animEffect>
                                  </p:childTnLst>
                                </p:cTn>
                              </p:par>
                              <p:par>
                                <p:cTn id="14" presetID="22" presetClass="entr" presetSubtype="1" fill="hold" nodeType="withEffect">
                                  <p:stCondLst>
                                    <p:cond delay="0"/>
                                  </p:stCondLst>
                                  <p:childTnLst>
                                    <p:set>
                                      <p:cBhvr>
                                        <p:cTn id="15" dur="1" fill="hold">
                                          <p:stCondLst>
                                            <p:cond delay="0"/>
                                          </p:stCondLst>
                                        </p:cTn>
                                        <p:tgtEl>
                                          <p:spTgt spid="5126"/>
                                        </p:tgtEl>
                                        <p:attrNameLst>
                                          <p:attrName>style.visibility</p:attrName>
                                        </p:attrNameLst>
                                      </p:cBhvr>
                                      <p:to>
                                        <p:strVal val="visible"/>
                                      </p:to>
                                    </p:set>
                                    <p:animEffect transition="in" filter="wipe(up)">
                                      <p:cBhvr>
                                        <p:cTn id="16" dur="500"/>
                                        <p:tgtEl>
                                          <p:spTgt spid="5126"/>
                                        </p:tgtEl>
                                      </p:cBhvr>
                                    </p:animEffect>
                                  </p:childTnLst>
                                </p:cTn>
                              </p:par>
                              <p:par>
                                <p:cTn id="17" presetID="22" presetClass="entr" presetSubtype="1" fill="hold" nodeType="withEffect">
                                  <p:stCondLst>
                                    <p:cond delay="0"/>
                                  </p:stCondLst>
                                  <p:childTnLst>
                                    <p:set>
                                      <p:cBhvr>
                                        <p:cTn id="18" dur="1" fill="hold">
                                          <p:stCondLst>
                                            <p:cond delay="0"/>
                                          </p:stCondLst>
                                        </p:cTn>
                                        <p:tgtEl>
                                          <p:spTgt spid="5125"/>
                                        </p:tgtEl>
                                        <p:attrNameLst>
                                          <p:attrName>style.visibility</p:attrName>
                                        </p:attrNameLst>
                                      </p:cBhvr>
                                      <p:to>
                                        <p:strVal val="visible"/>
                                      </p:to>
                                    </p:set>
                                    <p:animEffect transition="in" filter="wipe(up)">
                                      <p:cBhvr>
                                        <p:cTn id="19" dur="500"/>
                                        <p:tgtEl>
                                          <p:spTgt spid="5125"/>
                                        </p:tgtEl>
                                      </p:cBhvr>
                                    </p:animEffect>
                                  </p:childTnLst>
                                </p:cTn>
                              </p:par>
                              <p:par>
                                <p:cTn id="20" presetID="22" presetClass="entr" presetSubtype="1" fill="hold" nodeType="withEffect">
                                  <p:stCondLst>
                                    <p:cond delay="0"/>
                                  </p:stCondLst>
                                  <p:childTnLst>
                                    <p:set>
                                      <p:cBhvr>
                                        <p:cTn id="21" dur="1" fill="hold">
                                          <p:stCondLst>
                                            <p:cond delay="0"/>
                                          </p:stCondLst>
                                        </p:cTn>
                                        <p:tgtEl>
                                          <p:spTgt spid="5127"/>
                                        </p:tgtEl>
                                        <p:attrNameLst>
                                          <p:attrName>style.visibility</p:attrName>
                                        </p:attrNameLst>
                                      </p:cBhvr>
                                      <p:to>
                                        <p:strVal val="visible"/>
                                      </p:to>
                                    </p:set>
                                    <p:animEffect transition="in" filter="wipe(up)">
                                      <p:cBhvr>
                                        <p:cTn id="22" dur="500"/>
                                        <p:tgtEl>
                                          <p:spTgt spid="5127"/>
                                        </p:tgtEl>
                                      </p:cBhvr>
                                    </p:animEffect>
                                  </p:childTnLst>
                                </p:cTn>
                              </p:par>
                              <p:par>
                                <p:cTn id="23" presetID="22" presetClass="entr" presetSubtype="1" fill="hold" nodeType="withEffect">
                                  <p:stCondLst>
                                    <p:cond delay="0"/>
                                  </p:stCondLst>
                                  <p:childTnLst>
                                    <p:set>
                                      <p:cBhvr>
                                        <p:cTn id="24" dur="1" fill="hold">
                                          <p:stCondLst>
                                            <p:cond delay="0"/>
                                          </p:stCondLst>
                                        </p:cTn>
                                        <p:tgtEl>
                                          <p:spTgt spid="5128"/>
                                        </p:tgtEl>
                                        <p:attrNameLst>
                                          <p:attrName>style.visibility</p:attrName>
                                        </p:attrNameLst>
                                      </p:cBhvr>
                                      <p:to>
                                        <p:strVal val="visible"/>
                                      </p:to>
                                    </p:set>
                                    <p:animEffect transition="in" filter="wipe(up)">
                                      <p:cBhvr>
                                        <p:cTn id="25" dur="500"/>
                                        <p:tgtEl>
                                          <p:spTgt spid="5128"/>
                                        </p:tgtEl>
                                      </p:cBhvr>
                                    </p:animEffect>
                                  </p:childTnLst>
                                </p:cTn>
                              </p:par>
                              <p:par>
                                <p:cTn id="26" presetID="22" presetClass="entr" presetSubtype="1" fill="hold" nodeType="withEffect">
                                  <p:stCondLst>
                                    <p:cond delay="0"/>
                                  </p:stCondLst>
                                  <p:childTnLst>
                                    <p:set>
                                      <p:cBhvr>
                                        <p:cTn id="27" dur="1" fill="hold">
                                          <p:stCondLst>
                                            <p:cond delay="0"/>
                                          </p:stCondLst>
                                        </p:cTn>
                                        <p:tgtEl>
                                          <p:spTgt spid="5129"/>
                                        </p:tgtEl>
                                        <p:attrNameLst>
                                          <p:attrName>style.visibility</p:attrName>
                                        </p:attrNameLst>
                                      </p:cBhvr>
                                      <p:to>
                                        <p:strVal val="visible"/>
                                      </p:to>
                                    </p:set>
                                    <p:animEffect transition="in" filter="wipe(up)">
                                      <p:cBhvr>
                                        <p:cTn id="28" dur="500"/>
                                        <p:tgtEl>
                                          <p:spTgt spid="5129"/>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wipe(left)">
                                      <p:cBhvr>
                                        <p:cTn id="32" dur="500"/>
                                        <p:tgtEl>
                                          <p:spTgt spid="3">
                                            <p:txEl>
                                              <p:pRg st="0" end="0"/>
                                            </p:txEl>
                                          </p:spTgt>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Effect transition="in" filter="wipe(left)">
                                      <p:cBhvr>
                                        <p:cTn id="36" dur="500"/>
                                        <p:tgtEl>
                                          <p:spTgt spid="3">
                                            <p:txEl>
                                              <p:pRg st="1" end="1"/>
                                            </p:txEl>
                                          </p:spTgt>
                                        </p:tgtEl>
                                      </p:cBhvr>
                                    </p:animEffect>
                                  </p:childTnLst>
                                </p:cTn>
                              </p:par>
                            </p:childTnLst>
                          </p:cTn>
                        </p:par>
                        <p:par>
                          <p:cTn id="37" fill="hold">
                            <p:stCondLst>
                              <p:cond delay="1500"/>
                            </p:stCondLst>
                            <p:childTnLst>
                              <p:par>
                                <p:cTn id="38" presetID="22" presetClass="entr" presetSubtype="8" fill="hold" nodeType="after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wipe(left)">
                                      <p:cBhvr>
                                        <p:cTn id="4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misconceptions to avoid</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Modern currencies are </a:t>
            </a:r>
            <a:r>
              <a:rPr lang="en-US" i="1" dirty="0"/>
              <a:t>not</a:t>
            </a:r>
            <a:r>
              <a:rPr lang="en-US" dirty="0"/>
              <a:t> exchangeable for gold; they are </a:t>
            </a:r>
            <a:r>
              <a:rPr lang="en-US" i="1" dirty="0"/>
              <a:t>fiat money</a:t>
            </a:r>
            <a:r>
              <a:rPr lang="en-US" dirty="0"/>
              <a:t>, and have no value except as money.</a:t>
            </a:r>
          </a:p>
          <a:p>
            <a:pPr>
              <a:spcBef>
                <a:spcPts val="0"/>
              </a:spcBef>
              <a:spcAft>
                <a:spcPts val="1200"/>
              </a:spcAft>
              <a:defRPr/>
            </a:pPr>
            <a:endParaRPr lang="en-US" dirty="0"/>
          </a:p>
          <a:p>
            <a:pPr>
              <a:spcBef>
                <a:spcPts val="0"/>
              </a:spcBef>
              <a:spcAft>
                <a:spcPts val="1200"/>
              </a:spcAft>
              <a:defRPr/>
            </a:pPr>
            <a:r>
              <a:rPr lang="en-US" dirty="0"/>
              <a:t>An </a:t>
            </a:r>
            <a:r>
              <a:rPr lang="en-US" i="1" dirty="0"/>
              <a:t>appreciation</a:t>
            </a:r>
            <a:r>
              <a:rPr lang="en-US" dirty="0"/>
              <a:t> of the $US means that $1 can buy </a:t>
            </a:r>
            <a:r>
              <a:rPr lang="en-US" i="1" dirty="0"/>
              <a:t>more</a:t>
            </a:r>
            <a:r>
              <a:rPr lang="en-US" dirty="0"/>
              <a:t> foreign currency than before. That means the </a:t>
            </a:r>
            <a:r>
              <a:rPr lang="en-US" i="1" dirty="0"/>
              <a:t>price</a:t>
            </a:r>
            <a:r>
              <a:rPr lang="en-US" dirty="0"/>
              <a:t> of a unit of foreign currency has </a:t>
            </a:r>
            <a:r>
              <a:rPr lang="en-US" i="1" dirty="0"/>
              <a:t>decreased</a:t>
            </a:r>
            <a:r>
              <a:rPr lang="en-US" dirty="0"/>
              <a:t>.</a:t>
            </a:r>
          </a:p>
          <a:p>
            <a:pPr>
              <a:spcBef>
                <a:spcPts val="0"/>
              </a:spcBef>
              <a:spcAft>
                <a:spcPts val="1200"/>
              </a:spcAft>
              <a:defRPr/>
            </a:pPr>
            <a:endParaRPr lang="en-US" dirty="0"/>
          </a:p>
          <a:p>
            <a:pPr>
              <a:spcBef>
                <a:spcPts val="0"/>
              </a:spcBef>
              <a:spcAft>
                <a:spcPts val="1200"/>
              </a:spcAft>
              <a:defRPr/>
            </a:pPr>
            <a:r>
              <a:rPr lang="en-US" dirty="0"/>
              <a:t>Modern currencies do not truly float. Central banks influence exchange rates—some more than others.</a:t>
            </a:r>
          </a:p>
          <a:p>
            <a:pPr>
              <a:spcBef>
                <a:spcPts val="0"/>
              </a:spcBef>
              <a:spcAft>
                <a:spcPts val="1200"/>
              </a:spcAft>
              <a:defRPr/>
            </a:pPr>
            <a:endParaRPr lang="en-US" dirty="0"/>
          </a:p>
          <a:p>
            <a:pPr>
              <a:spcBef>
                <a:spcPts val="0"/>
              </a:spcBef>
              <a:spcAft>
                <a:spcPts val="1200"/>
              </a:spcAft>
              <a:defRPr/>
            </a:pPr>
            <a:r>
              <a:rPr lang="en-US" dirty="0"/>
              <a:t>Not all countries in Europe adopted the euro as their currency.</a:t>
            </a:r>
          </a:p>
        </p:txBody>
      </p:sp>
    </p:spTree>
    <p:extLst>
      <p:ext uri="{BB962C8B-B14F-4D97-AF65-F5344CB8AC3E}">
        <p14:creationId xmlns:p14="http://schemas.microsoft.com/office/powerpoint/2010/main" val="24750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left)">
                                      <p:cBhvr>
                                        <p:cTn id="11" dur="500"/>
                                        <p:tgtEl>
                                          <p:spTgt spid="3">
                                            <p:txEl>
                                              <p:pRg st="2" end="2"/>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left)">
                                      <p:cBhvr>
                                        <p:cTn id="15" dur="500"/>
                                        <p:tgtEl>
                                          <p:spTgt spid="3">
                                            <p:txEl>
                                              <p:pRg st="4" end="4"/>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wipe(left)">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Bef>
                <a:spcPct val="20000"/>
              </a:spcBef>
              <a:spcAft>
                <a:spcPts val="0"/>
              </a:spcAft>
              <a:defRPr/>
            </a:pPr>
            <a:r>
              <a:rPr lang="en-US" dirty="0">
                <a:solidFill>
                  <a:srgbClr val="0066B3"/>
                </a:solidFill>
              </a:rPr>
              <a:t>Appendix: The Gold Standard and the Bretton Woods System</a:t>
            </a:r>
          </a:p>
        </p:txBody>
      </p:sp>
      <p:sp>
        <p:nvSpPr>
          <p:cNvPr id="4" name="Text Placeholder 3"/>
          <p:cNvSpPr>
            <a:spLocks noGrp="1"/>
          </p:cNvSpPr>
          <p:nvPr>
            <p:ph type="body" sz="quarter" idx="11"/>
          </p:nvPr>
        </p:nvSpPr>
        <p:spPr/>
        <p:txBody>
          <a:bodyPr/>
          <a:lstStyle/>
          <a:p>
            <a:pPr eaLnBrk="1" fontAlgn="auto" hangingPunct="1">
              <a:lnSpc>
                <a:spcPct val="95000"/>
              </a:lnSpc>
              <a:spcBef>
                <a:spcPts val="0"/>
              </a:spcBef>
              <a:spcAft>
                <a:spcPts val="0"/>
              </a:spcAft>
              <a:defRPr/>
            </a:pPr>
            <a:r>
              <a:rPr lang="en-US" dirty="0"/>
              <a:t>Explain the gold standard and the Bretton Woods system.</a:t>
            </a:r>
          </a:p>
        </p:txBody>
      </p:sp>
    </p:spTree>
    <p:extLst>
      <p:ext uri="{BB962C8B-B14F-4D97-AF65-F5344CB8AC3E}">
        <p14:creationId xmlns:p14="http://schemas.microsoft.com/office/powerpoint/2010/main" val="377248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gold standard</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Under the </a:t>
            </a:r>
            <a:r>
              <a:rPr lang="en-US" i="1" dirty="0"/>
              <a:t>gold standard</a:t>
            </a:r>
            <a:r>
              <a:rPr lang="en-US" dirty="0"/>
              <a:t>, a country’s currency consisted of</a:t>
            </a:r>
          </a:p>
          <a:p>
            <a:pPr marL="342900" indent="-342900">
              <a:spcBef>
                <a:spcPts val="0"/>
              </a:spcBef>
              <a:spcAft>
                <a:spcPts val="1200"/>
              </a:spcAft>
              <a:buFont typeface="Arial" pitchFamily="34" charset="0"/>
              <a:buChar char="•"/>
              <a:defRPr/>
            </a:pPr>
            <a:r>
              <a:rPr lang="en-US" dirty="0"/>
              <a:t>Gold coins, and</a:t>
            </a:r>
          </a:p>
          <a:p>
            <a:pPr marL="342900" indent="-342900">
              <a:spcBef>
                <a:spcPts val="0"/>
              </a:spcBef>
              <a:spcAft>
                <a:spcPts val="1200"/>
              </a:spcAft>
              <a:buFont typeface="Arial" pitchFamily="34" charset="0"/>
              <a:buChar char="•"/>
              <a:defRPr/>
            </a:pPr>
            <a:r>
              <a:rPr lang="en-US" dirty="0"/>
              <a:t>Paper currency that could be redeemed for gold</a:t>
            </a:r>
          </a:p>
          <a:p>
            <a:pPr>
              <a:spcBef>
                <a:spcPts val="0"/>
              </a:spcBef>
              <a:spcAft>
                <a:spcPts val="1200"/>
              </a:spcAft>
              <a:defRPr/>
            </a:pPr>
            <a:endParaRPr lang="en-US" dirty="0"/>
          </a:p>
          <a:p>
            <a:pPr>
              <a:spcBef>
                <a:spcPts val="0"/>
              </a:spcBef>
              <a:spcAft>
                <a:spcPts val="1200"/>
              </a:spcAft>
              <a:defRPr/>
            </a:pPr>
            <a:r>
              <a:rPr lang="en-US" dirty="0"/>
              <a:t>The U.K adopted the gold standard in 1816. Other countries followed, and by 1913, every country in Europe (except Spain and Bulgaria) and most in the Western Hemisphere) had followed.</a:t>
            </a:r>
          </a:p>
          <a:p>
            <a:pPr>
              <a:spcBef>
                <a:spcPts val="0"/>
              </a:spcBef>
              <a:spcAft>
                <a:spcPts val="1200"/>
              </a:spcAft>
              <a:defRPr/>
            </a:pPr>
            <a:endParaRPr lang="en-US" dirty="0"/>
          </a:p>
          <a:p>
            <a:pPr>
              <a:spcBef>
                <a:spcPts val="0"/>
              </a:spcBef>
              <a:spcAft>
                <a:spcPts val="1200"/>
              </a:spcAft>
              <a:defRPr/>
            </a:pPr>
            <a:r>
              <a:rPr lang="en-US" dirty="0"/>
              <a:t>Exchange rates were determined by how much gold each currency was worth. If $1 was worth 1/5 of an ounce of gold, an ounce of gold would cost $5. If £1 was worth one ounce of gold, then the exchange rate would be $5 = £1.</a:t>
            </a:r>
          </a:p>
        </p:txBody>
      </p:sp>
    </p:spTree>
    <p:extLst>
      <p:ext uri="{BB962C8B-B14F-4D97-AF65-F5344CB8AC3E}">
        <p14:creationId xmlns:p14="http://schemas.microsoft.com/office/powerpoint/2010/main" val="364595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left)">
                                      <p:cBhvr>
                                        <p:cTn id="20" dur="500"/>
                                        <p:tgtEl>
                                          <p:spTgt spid="3">
                                            <p:txEl>
                                              <p:pRg st="4" end="4"/>
                                            </p:txEl>
                                          </p:spTgt>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wipe(left)">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end of the gold standard</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Under the gold standard, a country could not control its own money supply; it depended on the </a:t>
            </a:r>
            <a:r>
              <a:rPr lang="en-US" i="1" dirty="0"/>
              <a:t>supply of gold</a:t>
            </a:r>
            <a:r>
              <a:rPr lang="en-US" dirty="0"/>
              <a:t>.</a:t>
            </a:r>
          </a:p>
          <a:p>
            <a:pPr>
              <a:spcBef>
                <a:spcPts val="0"/>
              </a:spcBef>
              <a:spcAft>
                <a:spcPts val="1200"/>
              </a:spcAft>
              <a:defRPr/>
            </a:pPr>
            <a:r>
              <a:rPr lang="en-US" dirty="0"/>
              <a:t>During wartime, countries would temporarily go off the gold standard, as the U.K did from 1914 to 1925.</a:t>
            </a:r>
          </a:p>
          <a:p>
            <a:pPr marL="342900" indent="-342900">
              <a:spcBef>
                <a:spcPts val="0"/>
              </a:spcBef>
              <a:spcAft>
                <a:spcPts val="1200"/>
              </a:spcAft>
              <a:buFont typeface="Arial" pitchFamily="34" charset="0"/>
              <a:buChar char="•"/>
              <a:defRPr/>
            </a:pPr>
            <a:r>
              <a:rPr lang="en-US" dirty="0"/>
              <a:t>1929: Great depression starts; countries on gold standard cannot fight it using expansionary monetary policy</a:t>
            </a:r>
          </a:p>
          <a:p>
            <a:pPr marL="342900" indent="-342900">
              <a:spcBef>
                <a:spcPts val="0"/>
              </a:spcBef>
              <a:spcAft>
                <a:spcPts val="1200"/>
              </a:spcAft>
              <a:buFont typeface="Arial" pitchFamily="34" charset="0"/>
              <a:buChar char="•"/>
              <a:defRPr/>
            </a:pPr>
            <a:r>
              <a:rPr lang="en-US" dirty="0"/>
              <a:t>1931: U.K. first major country to abandon gold standard</a:t>
            </a:r>
          </a:p>
          <a:p>
            <a:pPr marL="342900" indent="-342900">
              <a:spcBef>
                <a:spcPts val="0"/>
              </a:spcBef>
              <a:spcAft>
                <a:spcPts val="1200"/>
              </a:spcAft>
              <a:buFont typeface="Arial" pitchFamily="34" charset="0"/>
              <a:buChar char="•"/>
              <a:defRPr/>
            </a:pPr>
            <a:r>
              <a:rPr lang="en-US" dirty="0"/>
              <a:t>1933: U.S. follows suit</a:t>
            </a:r>
          </a:p>
          <a:p>
            <a:pPr marL="342900" indent="-342900">
              <a:spcBef>
                <a:spcPts val="0"/>
              </a:spcBef>
              <a:spcAft>
                <a:spcPts val="1200"/>
              </a:spcAft>
              <a:buFont typeface="Arial" pitchFamily="34" charset="0"/>
              <a:buChar char="•"/>
              <a:defRPr/>
            </a:pPr>
            <a:r>
              <a:rPr lang="en-US" dirty="0"/>
              <a:t>Late 1930s: last countries abandon gold standard</a:t>
            </a:r>
          </a:p>
          <a:p>
            <a:pPr>
              <a:spcBef>
                <a:spcPts val="0"/>
              </a:spcBef>
              <a:spcAft>
                <a:spcPts val="1200"/>
              </a:spcAft>
              <a:defRPr/>
            </a:pPr>
            <a:r>
              <a:rPr lang="en-US" dirty="0"/>
              <a:t>Countries that stayed on the gold standard longer suffered worse from the Great Depression, due to their inability to use expansionary monetary policy.</a:t>
            </a:r>
          </a:p>
        </p:txBody>
      </p:sp>
    </p:spTree>
    <p:extLst>
      <p:ext uri="{BB962C8B-B14F-4D97-AF65-F5344CB8AC3E}">
        <p14:creationId xmlns:p14="http://schemas.microsoft.com/office/powerpoint/2010/main" val="401518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left)">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Tariffs and GATT</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The 1930s also brought vastly increased tariffs; Smoot-Hawley Act of 1930 raised average U.S. tariffs to over 50%.</a:t>
            </a:r>
          </a:p>
          <a:p>
            <a:pPr marL="342900" indent="-342900">
              <a:spcBef>
                <a:spcPts val="0"/>
              </a:spcBef>
              <a:spcAft>
                <a:spcPts val="1200"/>
              </a:spcAft>
              <a:buFont typeface="Arial" panose="020B0604020202020204" pitchFamily="34" charset="0"/>
              <a:buChar char="•"/>
              <a:defRPr/>
            </a:pPr>
            <a:r>
              <a:rPr lang="en-US" dirty="0"/>
              <a:t>Other countries followed suit—the </a:t>
            </a:r>
            <a:r>
              <a:rPr lang="en-US" i="1" dirty="0"/>
              <a:t>tariff wars</a:t>
            </a:r>
            <a:r>
              <a:rPr lang="en-US" dirty="0"/>
              <a:t>.</a:t>
            </a:r>
          </a:p>
          <a:p>
            <a:pPr>
              <a:spcBef>
                <a:spcPts val="0"/>
              </a:spcBef>
              <a:spcAft>
                <a:spcPts val="1200"/>
              </a:spcAft>
              <a:defRPr/>
            </a:pPr>
            <a:endParaRPr lang="en-US" dirty="0"/>
          </a:p>
          <a:p>
            <a:pPr>
              <a:spcBef>
                <a:spcPts val="0"/>
              </a:spcBef>
              <a:spcAft>
                <a:spcPts val="1200"/>
              </a:spcAft>
              <a:defRPr/>
            </a:pPr>
            <a:r>
              <a:rPr lang="en-US" dirty="0"/>
              <a:t>International trade stagnated. In 1947, the U.S. and other major countries (excluding the Soviet Union) started participating in the General Agreement on Tariffs and Trade (GATT).</a:t>
            </a:r>
          </a:p>
          <a:p>
            <a:pPr marL="342900" indent="-342900">
              <a:spcBef>
                <a:spcPts val="0"/>
              </a:spcBef>
              <a:spcAft>
                <a:spcPts val="1200"/>
              </a:spcAft>
              <a:buFont typeface="Arial" pitchFamily="34" charset="0"/>
              <a:buChar char="•"/>
              <a:defRPr/>
            </a:pPr>
            <a:r>
              <a:rPr lang="en-US" dirty="0"/>
              <a:t>GATT led to sharp declines in tariffs</a:t>
            </a:r>
          </a:p>
          <a:p>
            <a:pPr marL="342900" indent="-342900">
              <a:spcBef>
                <a:spcPts val="0"/>
              </a:spcBef>
              <a:spcAft>
                <a:spcPts val="1200"/>
              </a:spcAft>
              <a:buFont typeface="Arial" pitchFamily="34" charset="0"/>
              <a:buChar char="•"/>
              <a:defRPr/>
            </a:pPr>
            <a:r>
              <a:rPr lang="en-US" dirty="0"/>
              <a:t>U.S. tariffs averaged &lt;2% by 2011</a:t>
            </a:r>
          </a:p>
          <a:p>
            <a:pPr marL="342900" indent="-342900">
              <a:spcBef>
                <a:spcPts val="0"/>
              </a:spcBef>
              <a:spcAft>
                <a:spcPts val="1200"/>
              </a:spcAft>
              <a:buFont typeface="Arial" pitchFamily="34" charset="0"/>
              <a:buChar char="•"/>
              <a:defRPr/>
            </a:pPr>
            <a:r>
              <a:rPr lang="en-US" dirty="0"/>
              <a:t>1995: GATT replaced by World Trade Organization (WTO), with similar goals</a:t>
            </a:r>
          </a:p>
        </p:txBody>
      </p:sp>
    </p:spTree>
    <p:extLst>
      <p:ext uri="{BB962C8B-B14F-4D97-AF65-F5344CB8AC3E}">
        <p14:creationId xmlns:p14="http://schemas.microsoft.com/office/powerpoint/2010/main" val="345612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left)">
                                      <p:cBhvr>
                                        <p:cTn id="20" dur="500"/>
                                        <p:tgtEl>
                                          <p:spTgt spid="3">
                                            <p:txEl>
                                              <p:pRg st="4" end="4"/>
                                            </p:txEl>
                                          </p:spTgt>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wipe(left)">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Bretton Woods system</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1944: A conference held in Bretton Woods, NH established a new </a:t>
            </a:r>
            <a:r>
              <a:rPr lang="en-US" b="1" i="1" dirty="0"/>
              <a:t>Bretton Woods system</a:t>
            </a:r>
            <a:r>
              <a:rPr lang="en-US" b="1" dirty="0"/>
              <a:t> </a:t>
            </a:r>
            <a:r>
              <a:rPr lang="en-US" dirty="0"/>
              <a:t>of exchange rates, under which countries pledged to buy and sell their currencies at a fixed rate against the dollar—and effectively against each others’ currencies.</a:t>
            </a:r>
          </a:p>
          <a:p>
            <a:pPr>
              <a:spcBef>
                <a:spcPts val="0"/>
              </a:spcBef>
              <a:spcAft>
                <a:spcPts val="1200"/>
              </a:spcAft>
              <a:defRPr/>
            </a:pPr>
            <a:endParaRPr lang="en-US" dirty="0"/>
          </a:p>
          <a:p>
            <a:pPr>
              <a:spcBef>
                <a:spcPts val="0"/>
              </a:spcBef>
              <a:spcAft>
                <a:spcPts val="1200"/>
              </a:spcAft>
              <a:defRPr/>
            </a:pPr>
            <a:r>
              <a:rPr lang="en-US" dirty="0"/>
              <a:t>The U.S., in turn, promised to redeem its currency for $35 per ounce—though only for foreign central banks; in fact, U.S. citizens were largely </a:t>
            </a:r>
            <a:r>
              <a:rPr lang="en-US" i="1" dirty="0"/>
              <a:t>prohibited from owning gold</a:t>
            </a:r>
            <a:r>
              <a:rPr lang="en-US" dirty="0"/>
              <a:t> from the 1930s until the 1970s.</a:t>
            </a:r>
          </a:p>
          <a:p>
            <a:pPr>
              <a:spcBef>
                <a:spcPts val="0"/>
              </a:spcBef>
              <a:spcAft>
                <a:spcPts val="1200"/>
              </a:spcAft>
              <a:defRPr/>
            </a:pPr>
            <a:endParaRPr lang="en-US" dirty="0"/>
          </a:p>
          <a:p>
            <a:pPr>
              <a:spcBef>
                <a:spcPts val="0"/>
              </a:spcBef>
              <a:spcAft>
                <a:spcPts val="1200"/>
              </a:spcAft>
              <a:defRPr/>
            </a:pPr>
            <a:r>
              <a:rPr lang="en-US" dirty="0"/>
              <a:t>Under Bretton Woods, countries held U.S. </a:t>
            </a:r>
            <a:r>
              <a:rPr lang="en-US" i="1" dirty="0"/>
              <a:t>dollar reserves</a:t>
            </a:r>
            <a:r>
              <a:rPr lang="en-US" dirty="0"/>
              <a:t>, and committed to exchanging their currencies for dollars at the given </a:t>
            </a:r>
            <a:r>
              <a:rPr lang="en-US" i="1" dirty="0"/>
              <a:t>par exchange rates</a:t>
            </a:r>
            <a:r>
              <a:rPr lang="en-US" dirty="0"/>
              <a:t>.</a:t>
            </a:r>
            <a:endParaRPr lang="en-US" i="1" dirty="0"/>
          </a:p>
          <a:p>
            <a:pPr>
              <a:spcBef>
                <a:spcPts val="0"/>
              </a:spcBef>
              <a:spcAft>
                <a:spcPts val="1200"/>
              </a:spcAft>
              <a:defRPr/>
            </a:pPr>
            <a:endParaRPr lang="en-US" dirty="0"/>
          </a:p>
        </p:txBody>
      </p:sp>
    </p:spTree>
    <p:extLst>
      <p:ext uri="{BB962C8B-B14F-4D97-AF65-F5344CB8AC3E}">
        <p14:creationId xmlns:p14="http://schemas.microsoft.com/office/powerpoint/2010/main" val="147715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left)">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International Monetary Fund (IMF)</a:t>
            </a:r>
          </a:p>
        </p:txBody>
      </p:sp>
      <p:sp>
        <p:nvSpPr>
          <p:cNvPr id="3" name="Text Placeholder 2"/>
          <p:cNvSpPr>
            <a:spLocks noGrp="1"/>
          </p:cNvSpPr>
          <p:nvPr>
            <p:ph type="body" sz="quarter" idx="11"/>
          </p:nvPr>
        </p:nvSpPr>
        <p:spPr>
          <a:xfrm>
            <a:off x="152400" y="838200"/>
            <a:ext cx="8839200" cy="1066800"/>
          </a:xfrm>
        </p:spPr>
        <p:txBody>
          <a:bodyPr/>
          <a:lstStyle/>
          <a:p>
            <a:pPr>
              <a:spcBef>
                <a:spcPts val="0"/>
              </a:spcBef>
              <a:spcAft>
                <a:spcPts val="1200"/>
              </a:spcAft>
              <a:defRPr/>
            </a:pPr>
            <a:r>
              <a:rPr lang="en-US" dirty="0"/>
              <a:t>If a central bank ran out of dollar reserves, it could borrow them from the newly created </a:t>
            </a:r>
            <a:r>
              <a:rPr lang="en-US" b="1" i="1" dirty="0"/>
              <a:t>International Monetary Fund</a:t>
            </a:r>
            <a:r>
              <a:rPr lang="en-US" dirty="0"/>
              <a:t>, which also oversaw the operation of the international monetary system.</a:t>
            </a:r>
          </a:p>
        </p:txBody>
      </p:sp>
      <p:sp>
        <p:nvSpPr>
          <p:cNvPr id="6" name="Text Placeholder 2"/>
          <p:cNvSpPr txBox="1">
            <a:spLocks/>
          </p:cNvSpPr>
          <p:nvPr/>
        </p:nvSpPr>
        <p:spPr>
          <a:xfrm>
            <a:off x="152400" y="1981200"/>
            <a:ext cx="2743200" cy="4572000"/>
          </a:xfrm>
          <a:prstGeom prst="rect">
            <a:avLst/>
          </a:prstGeom>
        </p:spPr>
        <p:txBody>
          <a:bodyPr/>
          <a:lstStyle>
            <a:lvl1pPr marL="0" indent="0" algn="l" rtl="0" eaLnBrk="0" fontAlgn="base" hangingPunct="0">
              <a:spcBef>
                <a:spcPts val="600"/>
              </a:spcBef>
              <a:spcAft>
                <a:spcPct val="0"/>
              </a:spcAft>
              <a:defRPr sz="2200" i="0" baseline="0">
                <a:solidFill>
                  <a:schemeClr val="tx1"/>
                </a:solidFill>
                <a:latin typeface="+mn-lt"/>
                <a:ea typeface="+mn-ea"/>
                <a:cs typeface="+mn-cs"/>
              </a:defRPr>
            </a:lvl1pPr>
            <a:lvl2pPr marL="742950" indent="-285750" algn="l" rtl="0" eaLnBrk="0" fontAlgn="base" hangingPunct="0">
              <a:spcBef>
                <a:spcPct val="20000"/>
              </a:spcBef>
              <a:spcAft>
                <a:spcPct val="0"/>
              </a:spcAft>
              <a:defRPr i="1">
                <a:solidFill>
                  <a:schemeClr val="tx1"/>
                </a:solidFill>
                <a:latin typeface="+mn-lt"/>
              </a:defRPr>
            </a:lvl2pPr>
            <a:lvl3pPr marL="1143000" indent="-228600" algn="l" rtl="0" eaLnBrk="0" fontAlgn="base" hangingPunct="0">
              <a:spcBef>
                <a:spcPct val="20000"/>
              </a:spcBef>
              <a:spcAft>
                <a:spcPct val="0"/>
              </a:spcAft>
              <a:defRPr sz="1600" i="1">
                <a:solidFill>
                  <a:schemeClr val="tx1"/>
                </a:solidFill>
                <a:latin typeface="+mn-lt"/>
              </a:defRPr>
            </a:lvl3pPr>
            <a:lvl4pPr marL="1600200" indent="-228600" algn="l" rtl="0" eaLnBrk="0" fontAlgn="base" hangingPunct="0">
              <a:spcBef>
                <a:spcPct val="20000"/>
              </a:spcBef>
              <a:spcAft>
                <a:spcPct val="0"/>
              </a:spcAft>
              <a:defRPr sz="1600">
                <a:solidFill>
                  <a:schemeClr val="tx1"/>
                </a:solidFill>
                <a:latin typeface="+mn-lt"/>
              </a:defRPr>
            </a:lvl4pPr>
            <a:lvl5pPr marL="2057400" indent="-228600" algn="l" rtl="0" eaLnBrk="0" fontAlgn="base" hangingPunct="0">
              <a:spcBef>
                <a:spcPct val="20000"/>
              </a:spcBef>
              <a:spcAft>
                <a:spcPct val="0"/>
              </a:spcAft>
              <a:defRPr sz="1600">
                <a:solidFill>
                  <a:schemeClr val="tx1"/>
                </a:solidFill>
                <a:latin typeface="+mn-lt"/>
              </a:defRPr>
            </a:lvl5pPr>
            <a:lvl6pPr marL="2514600" indent="-228600" algn="l" rtl="0" fontAlgn="base">
              <a:spcBef>
                <a:spcPct val="20000"/>
              </a:spcBef>
              <a:spcAft>
                <a:spcPct val="0"/>
              </a:spcAft>
              <a:defRPr sz="1600">
                <a:solidFill>
                  <a:schemeClr val="tx1"/>
                </a:solidFill>
                <a:latin typeface="+mn-lt"/>
              </a:defRPr>
            </a:lvl6pPr>
            <a:lvl7pPr marL="2971800" indent="-228600" algn="l" rtl="0" fontAlgn="base">
              <a:spcBef>
                <a:spcPct val="20000"/>
              </a:spcBef>
              <a:spcAft>
                <a:spcPct val="0"/>
              </a:spcAft>
              <a:defRPr sz="1600">
                <a:solidFill>
                  <a:schemeClr val="tx1"/>
                </a:solidFill>
                <a:latin typeface="+mn-lt"/>
              </a:defRPr>
            </a:lvl7pPr>
            <a:lvl8pPr marL="3429000" indent="-228600" algn="l" rtl="0" fontAlgn="base">
              <a:spcBef>
                <a:spcPct val="20000"/>
              </a:spcBef>
              <a:spcAft>
                <a:spcPct val="0"/>
              </a:spcAft>
              <a:defRPr sz="1600">
                <a:solidFill>
                  <a:schemeClr val="tx1"/>
                </a:solidFill>
                <a:latin typeface="+mn-lt"/>
              </a:defRPr>
            </a:lvl8pPr>
            <a:lvl9pPr marL="3886200" indent="-228600" algn="l" rtl="0" fontAlgn="base">
              <a:spcBef>
                <a:spcPct val="20000"/>
              </a:spcBef>
              <a:spcAft>
                <a:spcPct val="0"/>
              </a:spcAft>
              <a:defRPr sz="1600">
                <a:solidFill>
                  <a:schemeClr val="tx1"/>
                </a:solidFill>
                <a:latin typeface="+mn-lt"/>
              </a:defRPr>
            </a:lvl9pPr>
          </a:lstStyle>
          <a:p>
            <a:pPr>
              <a:spcBef>
                <a:spcPts val="0"/>
              </a:spcBef>
              <a:spcAft>
                <a:spcPts val="1200"/>
              </a:spcAft>
              <a:defRPr/>
            </a:pPr>
            <a:r>
              <a:rPr lang="en-US" dirty="0"/>
              <a:t>For example, if the par exchange rate were $4 = £1, then if the demand for pounds was too low, the Bank of England promised to make up the demand, selling its $US reserves.</a:t>
            </a:r>
          </a:p>
          <a:p>
            <a:pPr>
              <a:spcBef>
                <a:spcPts val="0"/>
              </a:spcBef>
              <a:spcAft>
                <a:spcPts val="1200"/>
              </a:spcAft>
              <a:defRPr/>
            </a:pPr>
            <a:r>
              <a:rPr lang="en-US" dirty="0"/>
              <a:t>Eventually, it would run out of $US reserves.</a:t>
            </a:r>
          </a:p>
        </p:txBody>
      </p:sp>
      <p:sp>
        <p:nvSpPr>
          <p:cNvPr id="4" name="Text Placeholder 3"/>
          <p:cNvSpPr>
            <a:spLocks noGrp="1"/>
          </p:cNvSpPr>
          <p:nvPr>
            <p:ph type="body" sz="quarter" idx="12"/>
          </p:nvPr>
        </p:nvSpPr>
        <p:spPr>
          <a:xfrm>
            <a:off x="5486400" y="6019800"/>
            <a:ext cx="2895600" cy="449263"/>
          </a:xfrm>
        </p:spPr>
        <p:txBody>
          <a:bodyPr/>
          <a:lstStyle/>
          <a:p>
            <a:r>
              <a:rPr lang="en-US" dirty="0"/>
              <a:t>A fixed exchange rate above equilibrium results in a surplus of pounds</a:t>
            </a:r>
          </a:p>
        </p:txBody>
      </p:sp>
      <p:sp>
        <p:nvSpPr>
          <p:cNvPr id="5" name="Text Placeholder 4"/>
          <p:cNvSpPr>
            <a:spLocks noGrp="1"/>
          </p:cNvSpPr>
          <p:nvPr>
            <p:ph type="body" sz="quarter" idx="13"/>
          </p:nvPr>
        </p:nvSpPr>
        <p:spPr>
          <a:xfrm>
            <a:off x="4038600" y="6019800"/>
            <a:ext cx="1466850" cy="381000"/>
          </a:xfrm>
        </p:spPr>
        <p:txBody>
          <a:bodyPr/>
          <a:lstStyle/>
          <a:p>
            <a:r>
              <a:rPr lang="en-US" dirty="0"/>
              <a:t>Figure 30A.1</a:t>
            </a:r>
          </a:p>
        </p:txBody>
      </p:sp>
      <p:pic>
        <p:nvPicPr>
          <p:cNvPr id="8" name="Picture 13" descr="Fig30A-1-1"/>
          <p:cNvPicPr>
            <a:picLocks noChangeAspect="1" noChangeArrowheads="1"/>
          </p:cNvPicPr>
          <p:nvPr/>
        </p:nvPicPr>
        <p:blipFill>
          <a:blip r:embed="rId3"/>
          <a:srcRect/>
          <a:stretch>
            <a:fillRect/>
          </a:stretch>
        </p:blipFill>
        <p:spPr bwMode="auto">
          <a:xfrm>
            <a:off x="2611438" y="1930400"/>
            <a:ext cx="6477000" cy="4219575"/>
          </a:xfrm>
          <a:prstGeom prst="rect">
            <a:avLst/>
          </a:prstGeom>
          <a:noFill/>
          <a:ln w="9525">
            <a:noFill/>
            <a:miter lim="800000"/>
            <a:headEnd/>
            <a:tailEnd/>
          </a:ln>
        </p:spPr>
      </p:pic>
      <p:pic>
        <p:nvPicPr>
          <p:cNvPr id="9" name="Picture 14" descr="Fig30A-1-2"/>
          <p:cNvPicPr>
            <a:picLocks noChangeAspect="1" noChangeArrowheads="1"/>
          </p:cNvPicPr>
          <p:nvPr/>
        </p:nvPicPr>
        <p:blipFill>
          <a:blip r:embed="rId4"/>
          <a:srcRect/>
          <a:stretch>
            <a:fillRect/>
          </a:stretch>
        </p:blipFill>
        <p:spPr bwMode="auto">
          <a:xfrm>
            <a:off x="2611438" y="1930400"/>
            <a:ext cx="6477000" cy="4219575"/>
          </a:xfrm>
          <a:prstGeom prst="rect">
            <a:avLst/>
          </a:prstGeom>
          <a:noFill/>
          <a:ln w="9525">
            <a:noFill/>
            <a:miter lim="800000"/>
            <a:headEnd/>
            <a:tailEnd/>
          </a:ln>
        </p:spPr>
      </p:pic>
      <p:pic>
        <p:nvPicPr>
          <p:cNvPr id="10" name="Picture 15" descr="Fig30A-1-3"/>
          <p:cNvPicPr>
            <a:picLocks noChangeAspect="1" noChangeArrowheads="1"/>
          </p:cNvPicPr>
          <p:nvPr/>
        </p:nvPicPr>
        <p:blipFill>
          <a:blip r:embed="rId5"/>
          <a:srcRect/>
          <a:stretch>
            <a:fillRect/>
          </a:stretch>
        </p:blipFill>
        <p:spPr bwMode="auto">
          <a:xfrm>
            <a:off x="2611438" y="1930400"/>
            <a:ext cx="6477000" cy="4219575"/>
          </a:xfrm>
          <a:prstGeom prst="rect">
            <a:avLst/>
          </a:prstGeom>
          <a:noFill/>
          <a:ln w="9525">
            <a:noFill/>
            <a:miter lim="800000"/>
            <a:headEnd/>
            <a:tailEnd/>
          </a:ln>
        </p:spPr>
      </p:pic>
      <p:pic>
        <p:nvPicPr>
          <p:cNvPr id="11" name="Picture 16" descr="Fig30A-1-4"/>
          <p:cNvPicPr>
            <a:picLocks noChangeAspect="1" noChangeArrowheads="1"/>
          </p:cNvPicPr>
          <p:nvPr/>
        </p:nvPicPr>
        <p:blipFill rotWithShape="1">
          <a:blip r:embed="rId6"/>
          <a:srcRect r="78358"/>
          <a:stretch/>
        </p:blipFill>
        <p:spPr bwMode="auto">
          <a:xfrm>
            <a:off x="2916238" y="1828800"/>
            <a:ext cx="1401762" cy="4219575"/>
          </a:xfrm>
          <a:prstGeom prst="rect">
            <a:avLst/>
          </a:prstGeom>
          <a:noFill/>
          <a:ln w="9525">
            <a:noFill/>
            <a:miter lim="800000"/>
            <a:headEnd/>
            <a:tailEnd/>
          </a:ln>
        </p:spPr>
      </p:pic>
      <p:pic>
        <p:nvPicPr>
          <p:cNvPr id="12" name="Picture 17" descr="Fig30A-1-5"/>
          <p:cNvPicPr>
            <a:picLocks noChangeAspect="1" noChangeArrowheads="1"/>
          </p:cNvPicPr>
          <p:nvPr/>
        </p:nvPicPr>
        <p:blipFill>
          <a:blip r:embed="rId7"/>
          <a:srcRect/>
          <a:stretch>
            <a:fillRect/>
          </a:stretch>
        </p:blipFill>
        <p:spPr bwMode="auto">
          <a:xfrm>
            <a:off x="2611438" y="1930400"/>
            <a:ext cx="6477000" cy="4219575"/>
          </a:xfrm>
          <a:prstGeom prst="rect">
            <a:avLst/>
          </a:prstGeom>
          <a:noFill/>
          <a:ln w="9525">
            <a:noFill/>
            <a:miter lim="800000"/>
            <a:headEnd/>
            <a:tailEnd/>
          </a:ln>
        </p:spPr>
      </p:pic>
      <p:pic>
        <p:nvPicPr>
          <p:cNvPr id="13" name="Picture 16" descr="Fig30A-1-4"/>
          <p:cNvPicPr>
            <a:picLocks noChangeAspect="1" noChangeArrowheads="1"/>
          </p:cNvPicPr>
          <p:nvPr/>
        </p:nvPicPr>
        <p:blipFill rotWithShape="1">
          <a:blip r:embed="rId6"/>
          <a:srcRect l="21642"/>
          <a:stretch/>
        </p:blipFill>
        <p:spPr bwMode="auto">
          <a:xfrm>
            <a:off x="4013200" y="1930400"/>
            <a:ext cx="5075238" cy="4219575"/>
          </a:xfrm>
          <a:prstGeom prst="rect">
            <a:avLst/>
          </a:prstGeom>
          <a:noFill/>
          <a:ln w="9525">
            <a:noFill/>
            <a:miter lim="800000"/>
            <a:headEnd/>
            <a:tailEnd/>
          </a:ln>
        </p:spPr>
      </p:pic>
    </p:spTree>
    <p:extLst>
      <p:ext uri="{BB962C8B-B14F-4D97-AF65-F5344CB8AC3E}">
        <p14:creationId xmlns:p14="http://schemas.microsoft.com/office/powerpoint/2010/main" val="329881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750"/>
                                        <p:tgtEl>
                                          <p:spTgt spid="9"/>
                                        </p:tgtEl>
                                      </p:cBhvr>
                                    </p:animEffect>
                                  </p:childTnLst>
                                </p:cTn>
                              </p:par>
                            </p:childTnLst>
                          </p:cTn>
                        </p:par>
                        <p:par>
                          <p:cTn id="16" fill="hold">
                            <p:stCondLst>
                              <p:cond delay="1750"/>
                            </p:stCondLst>
                            <p:childTnLst>
                              <p:par>
                                <p:cTn id="17" presetID="22" presetClass="entr" presetSubtype="8"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750"/>
                                        <p:tgtEl>
                                          <p:spTgt spid="10"/>
                                        </p:tgtEl>
                                      </p:cBhvr>
                                    </p:animEffect>
                                  </p:childTnLst>
                                </p:cTn>
                              </p:par>
                            </p:childTnLst>
                          </p:cTn>
                        </p:par>
                        <p:par>
                          <p:cTn id="20" fill="hold">
                            <p:stCondLst>
                              <p:cond delay="2500"/>
                            </p:stCondLst>
                            <p:childTnLst>
                              <p:par>
                                <p:cTn id="21" presetID="22" presetClass="entr" presetSubtype="8"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750"/>
                                        <p:tgtEl>
                                          <p:spTgt spid="11"/>
                                        </p:tgtEl>
                                      </p:cBhvr>
                                    </p:animEffect>
                                  </p:childTnLst>
                                </p:cTn>
                              </p:par>
                              <p:par>
                                <p:cTn id="24" presetID="22" presetClass="entr" presetSubtype="8"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75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wipe(down)">
                                      <p:cBhvr>
                                        <p:cTn id="31" dur="500"/>
                                        <p:tgtEl>
                                          <p:spTgt spid="6">
                                            <p:txEl>
                                              <p:pRg st="0" end="0"/>
                                            </p:txEl>
                                          </p:spTgt>
                                        </p:tgtEl>
                                      </p:cBhvr>
                                    </p:animEffect>
                                  </p:childTnLst>
                                </p:cTn>
                              </p:par>
                            </p:childTnLst>
                          </p:cTn>
                        </p:par>
                        <p:par>
                          <p:cTn id="32" fill="hold">
                            <p:stCondLst>
                              <p:cond delay="500"/>
                            </p:stCondLst>
                            <p:childTnLst>
                              <p:par>
                                <p:cTn id="33" presetID="22" presetClass="entr" presetSubtype="4" fill="hold" nodeType="after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wipe(down)">
                                      <p:cBhvr>
                                        <p:cTn id="35" dur="500"/>
                                        <p:tgtEl>
                                          <p:spTgt spid="6">
                                            <p:txEl>
                                              <p:pRg st="1" end="1"/>
                                            </p:txEl>
                                          </p:spTgt>
                                        </p:tgtEl>
                                      </p:cBhvr>
                                    </p:animEffect>
                                  </p:childTnLst>
                                </p:cTn>
                              </p:par>
                            </p:childTnLst>
                          </p:cTn>
                        </p:par>
                        <p:par>
                          <p:cTn id="36" fill="hold">
                            <p:stCondLst>
                              <p:cond delay="1000"/>
                            </p:stCondLst>
                            <p:childTnLst>
                              <p:par>
                                <p:cTn id="37" presetID="22" presetClass="entr" presetSubtype="8"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Devaluation and revaluation</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If such a surplus persisted, it would be seen as evidence of </a:t>
            </a:r>
            <a:r>
              <a:rPr lang="en-US" i="1" dirty="0"/>
              <a:t>fundamental disequilibrium</a:t>
            </a:r>
            <a:r>
              <a:rPr lang="en-US" dirty="0"/>
              <a:t> in a country’s exchange rate.</a:t>
            </a:r>
          </a:p>
          <a:p>
            <a:pPr marL="342900" indent="-342900">
              <a:spcBef>
                <a:spcPts val="0"/>
              </a:spcBef>
              <a:spcAft>
                <a:spcPts val="1200"/>
              </a:spcAft>
              <a:buFont typeface="Arial" panose="020B0604020202020204" pitchFamily="34" charset="0"/>
              <a:buChar char="•"/>
              <a:defRPr/>
            </a:pPr>
            <a:r>
              <a:rPr lang="en-US" dirty="0"/>
              <a:t>When the IMF agreed that a currency was over-valued, there would be a </a:t>
            </a:r>
            <a:r>
              <a:rPr lang="en-US" i="1" dirty="0"/>
              <a:t>devaluation</a:t>
            </a:r>
            <a:r>
              <a:rPr lang="en-US" dirty="0"/>
              <a:t>, or reduction in the fixed exchange rate.</a:t>
            </a:r>
          </a:p>
          <a:p>
            <a:pPr marL="342900" indent="-342900">
              <a:spcBef>
                <a:spcPts val="0"/>
              </a:spcBef>
              <a:spcAft>
                <a:spcPts val="1200"/>
              </a:spcAft>
              <a:buFont typeface="Arial" panose="020B0604020202020204" pitchFamily="34" charset="0"/>
              <a:buChar char="•"/>
              <a:defRPr/>
            </a:pPr>
            <a:r>
              <a:rPr lang="en-US" dirty="0"/>
              <a:t>An under-valued currency would have its par exchange rate increased—a </a:t>
            </a:r>
            <a:r>
              <a:rPr lang="en-US" i="1" dirty="0"/>
              <a:t>revaluation</a:t>
            </a:r>
            <a:r>
              <a:rPr lang="en-US" dirty="0"/>
              <a:t>.</a:t>
            </a:r>
          </a:p>
          <a:p>
            <a:pPr>
              <a:spcBef>
                <a:spcPts val="0"/>
              </a:spcBef>
              <a:spcAft>
                <a:spcPts val="1200"/>
              </a:spcAft>
              <a:defRPr/>
            </a:pPr>
            <a:endParaRPr lang="en-US" dirty="0"/>
          </a:p>
        </p:txBody>
      </p:sp>
    </p:spTree>
    <p:extLst>
      <p:ext uri="{BB962C8B-B14F-4D97-AF65-F5344CB8AC3E}">
        <p14:creationId xmlns:p14="http://schemas.microsoft.com/office/powerpoint/2010/main" val="2172747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in the Bretton Woods system</a:t>
            </a:r>
          </a:p>
        </p:txBody>
      </p:sp>
      <p:sp>
        <p:nvSpPr>
          <p:cNvPr id="3" name="Text Placeholder 2"/>
          <p:cNvSpPr>
            <a:spLocks noGrp="1"/>
          </p:cNvSpPr>
          <p:nvPr>
            <p:ph type="body" sz="quarter" idx="11"/>
          </p:nvPr>
        </p:nvSpPr>
        <p:spPr>
          <a:xfrm>
            <a:off x="152400" y="838200"/>
            <a:ext cx="8534400" cy="1219200"/>
          </a:xfrm>
        </p:spPr>
        <p:txBody>
          <a:bodyPr/>
          <a:lstStyle/>
          <a:p>
            <a:pPr>
              <a:spcBef>
                <a:spcPts val="0"/>
              </a:spcBef>
              <a:spcAft>
                <a:spcPts val="1200"/>
              </a:spcAft>
              <a:defRPr/>
            </a:pPr>
            <a:r>
              <a:rPr lang="en-US" dirty="0"/>
              <a:t>By the late 1960s, the total number of dollars held by foreign banks exceeded the gold supply of the U.S., bringing the credibility of the system into question.</a:t>
            </a:r>
          </a:p>
        </p:txBody>
      </p:sp>
      <p:sp>
        <p:nvSpPr>
          <p:cNvPr id="11" name="Text Placeholder 2"/>
          <p:cNvSpPr txBox="1">
            <a:spLocks/>
          </p:cNvSpPr>
          <p:nvPr/>
        </p:nvSpPr>
        <p:spPr>
          <a:xfrm>
            <a:off x="152400" y="1981200"/>
            <a:ext cx="3124200" cy="4572000"/>
          </a:xfrm>
          <a:prstGeom prst="rect">
            <a:avLst/>
          </a:prstGeom>
        </p:spPr>
        <p:txBody>
          <a:bodyPr/>
          <a:lstStyle>
            <a:lvl1pPr marL="0" indent="0" algn="l" rtl="0" eaLnBrk="0" fontAlgn="base" hangingPunct="0">
              <a:spcBef>
                <a:spcPts val="600"/>
              </a:spcBef>
              <a:spcAft>
                <a:spcPct val="0"/>
              </a:spcAft>
              <a:defRPr sz="2200" i="0" baseline="0">
                <a:solidFill>
                  <a:schemeClr val="tx1"/>
                </a:solidFill>
                <a:latin typeface="+mn-lt"/>
                <a:ea typeface="+mn-ea"/>
                <a:cs typeface="+mn-cs"/>
              </a:defRPr>
            </a:lvl1pPr>
            <a:lvl2pPr marL="742950" indent="-285750" algn="l" rtl="0" eaLnBrk="0" fontAlgn="base" hangingPunct="0">
              <a:spcBef>
                <a:spcPct val="20000"/>
              </a:spcBef>
              <a:spcAft>
                <a:spcPct val="0"/>
              </a:spcAft>
              <a:defRPr i="1">
                <a:solidFill>
                  <a:schemeClr val="tx1"/>
                </a:solidFill>
                <a:latin typeface="+mn-lt"/>
              </a:defRPr>
            </a:lvl2pPr>
            <a:lvl3pPr marL="1143000" indent="-228600" algn="l" rtl="0" eaLnBrk="0" fontAlgn="base" hangingPunct="0">
              <a:spcBef>
                <a:spcPct val="20000"/>
              </a:spcBef>
              <a:spcAft>
                <a:spcPct val="0"/>
              </a:spcAft>
              <a:defRPr sz="1600" i="1">
                <a:solidFill>
                  <a:schemeClr val="tx1"/>
                </a:solidFill>
                <a:latin typeface="+mn-lt"/>
              </a:defRPr>
            </a:lvl3pPr>
            <a:lvl4pPr marL="1600200" indent="-228600" algn="l" rtl="0" eaLnBrk="0" fontAlgn="base" hangingPunct="0">
              <a:spcBef>
                <a:spcPct val="20000"/>
              </a:spcBef>
              <a:spcAft>
                <a:spcPct val="0"/>
              </a:spcAft>
              <a:defRPr sz="1600">
                <a:solidFill>
                  <a:schemeClr val="tx1"/>
                </a:solidFill>
                <a:latin typeface="+mn-lt"/>
              </a:defRPr>
            </a:lvl4pPr>
            <a:lvl5pPr marL="2057400" indent="-228600" algn="l" rtl="0" eaLnBrk="0" fontAlgn="base" hangingPunct="0">
              <a:spcBef>
                <a:spcPct val="20000"/>
              </a:spcBef>
              <a:spcAft>
                <a:spcPct val="0"/>
              </a:spcAft>
              <a:defRPr sz="1600">
                <a:solidFill>
                  <a:schemeClr val="tx1"/>
                </a:solidFill>
                <a:latin typeface="+mn-lt"/>
              </a:defRPr>
            </a:lvl5pPr>
            <a:lvl6pPr marL="2514600" indent="-228600" algn="l" rtl="0" fontAlgn="base">
              <a:spcBef>
                <a:spcPct val="20000"/>
              </a:spcBef>
              <a:spcAft>
                <a:spcPct val="0"/>
              </a:spcAft>
              <a:defRPr sz="1600">
                <a:solidFill>
                  <a:schemeClr val="tx1"/>
                </a:solidFill>
                <a:latin typeface="+mn-lt"/>
              </a:defRPr>
            </a:lvl6pPr>
            <a:lvl7pPr marL="2971800" indent="-228600" algn="l" rtl="0" fontAlgn="base">
              <a:spcBef>
                <a:spcPct val="20000"/>
              </a:spcBef>
              <a:spcAft>
                <a:spcPct val="0"/>
              </a:spcAft>
              <a:defRPr sz="1600">
                <a:solidFill>
                  <a:schemeClr val="tx1"/>
                </a:solidFill>
                <a:latin typeface="+mn-lt"/>
              </a:defRPr>
            </a:lvl7pPr>
            <a:lvl8pPr marL="3429000" indent="-228600" algn="l" rtl="0" fontAlgn="base">
              <a:spcBef>
                <a:spcPct val="20000"/>
              </a:spcBef>
              <a:spcAft>
                <a:spcPct val="0"/>
              </a:spcAft>
              <a:defRPr sz="1600">
                <a:solidFill>
                  <a:schemeClr val="tx1"/>
                </a:solidFill>
                <a:latin typeface="+mn-lt"/>
              </a:defRPr>
            </a:lvl8pPr>
            <a:lvl9pPr marL="3886200" indent="-228600" algn="l" rtl="0" fontAlgn="base">
              <a:spcBef>
                <a:spcPct val="20000"/>
              </a:spcBef>
              <a:spcAft>
                <a:spcPct val="0"/>
              </a:spcAft>
              <a:defRPr sz="1600">
                <a:solidFill>
                  <a:schemeClr val="tx1"/>
                </a:solidFill>
                <a:latin typeface="+mn-lt"/>
              </a:defRPr>
            </a:lvl9pPr>
          </a:lstStyle>
          <a:p>
            <a:pPr>
              <a:spcBef>
                <a:spcPts val="0"/>
              </a:spcBef>
              <a:spcAft>
                <a:spcPts val="1200"/>
              </a:spcAft>
              <a:defRPr/>
            </a:pPr>
            <a:r>
              <a:rPr lang="en-US" kern="0" dirty="0"/>
              <a:t>Also, some countries with under-valued currencies refused</a:t>
            </a:r>
            <a:br>
              <a:rPr lang="en-US" kern="0" dirty="0"/>
            </a:br>
            <a:r>
              <a:rPr lang="en-US" kern="0" dirty="0"/>
              <a:t>to revalue, since</a:t>
            </a:r>
            <a:br>
              <a:rPr lang="en-US" kern="0" dirty="0"/>
            </a:br>
            <a:r>
              <a:rPr lang="en-US" kern="0" dirty="0"/>
              <a:t>that would make their exports more expensive.</a:t>
            </a:r>
          </a:p>
          <a:p>
            <a:pPr>
              <a:spcBef>
                <a:spcPts val="0"/>
              </a:spcBef>
              <a:spcAft>
                <a:spcPts val="1200"/>
              </a:spcAft>
              <a:defRPr/>
            </a:pPr>
            <a:r>
              <a:rPr lang="en-US" kern="0" dirty="0"/>
              <a:t>West Germany was the most important country in this situation; it had to continually supply more </a:t>
            </a:r>
            <a:r>
              <a:rPr lang="en-US" i="1" kern="0" dirty="0"/>
              <a:t>marks</a:t>
            </a:r>
            <a:r>
              <a:rPr lang="en-US" kern="0" dirty="0"/>
              <a:t> in order to buy U.S. dollars.</a:t>
            </a:r>
          </a:p>
          <a:p>
            <a:pPr>
              <a:spcBef>
                <a:spcPts val="0"/>
              </a:spcBef>
              <a:spcAft>
                <a:spcPts val="1200"/>
              </a:spcAft>
              <a:defRPr/>
            </a:pPr>
            <a:endParaRPr lang="en-US" kern="0" dirty="0"/>
          </a:p>
        </p:txBody>
      </p:sp>
      <p:sp>
        <p:nvSpPr>
          <p:cNvPr id="4" name="Text Placeholder 3"/>
          <p:cNvSpPr>
            <a:spLocks noGrp="1"/>
          </p:cNvSpPr>
          <p:nvPr>
            <p:ph type="body" sz="quarter" idx="12"/>
          </p:nvPr>
        </p:nvSpPr>
        <p:spPr>
          <a:xfrm>
            <a:off x="5867400" y="6256337"/>
            <a:ext cx="2895600" cy="449263"/>
          </a:xfrm>
        </p:spPr>
        <p:txBody>
          <a:bodyPr/>
          <a:lstStyle/>
          <a:p>
            <a:r>
              <a:rPr lang="en-US" dirty="0"/>
              <a:t>West Germany’s undervalued exchange rate</a:t>
            </a:r>
          </a:p>
        </p:txBody>
      </p:sp>
      <p:sp>
        <p:nvSpPr>
          <p:cNvPr id="5" name="Text Placeholder 4"/>
          <p:cNvSpPr>
            <a:spLocks noGrp="1"/>
          </p:cNvSpPr>
          <p:nvPr>
            <p:ph type="body" sz="quarter" idx="13"/>
          </p:nvPr>
        </p:nvSpPr>
        <p:spPr>
          <a:xfrm>
            <a:off x="4419600" y="6256337"/>
            <a:ext cx="1466850" cy="381000"/>
          </a:xfrm>
        </p:spPr>
        <p:txBody>
          <a:bodyPr/>
          <a:lstStyle/>
          <a:p>
            <a:r>
              <a:rPr lang="en-US" dirty="0"/>
              <a:t>Figure 30A.2</a:t>
            </a:r>
          </a:p>
        </p:txBody>
      </p:sp>
      <p:pic>
        <p:nvPicPr>
          <p:cNvPr id="6" name="Picture 12" descr="Fig30A-2-1"/>
          <p:cNvPicPr>
            <a:picLocks noChangeAspect="1" noChangeArrowheads="1"/>
          </p:cNvPicPr>
          <p:nvPr/>
        </p:nvPicPr>
        <p:blipFill>
          <a:blip r:embed="rId3"/>
          <a:srcRect/>
          <a:stretch>
            <a:fillRect/>
          </a:stretch>
        </p:blipFill>
        <p:spPr bwMode="auto">
          <a:xfrm>
            <a:off x="2544762" y="2247900"/>
            <a:ext cx="6515100" cy="4076700"/>
          </a:xfrm>
          <a:prstGeom prst="rect">
            <a:avLst/>
          </a:prstGeom>
          <a:noFill/>
          <a:ln w="9525">
            <a:noFill/>
            <a:miter lim="800000"/>
            <a:headEnd/>
            <a:tailEnd/>
          </a:ln>
        </p:spPr>
      </p:pic>
      <p:pic>
        <p:nvPicPr>
          <p:cNvPr id="7" name="Picture 13" descr="Fig30A-2-2"/>
          <p:cNvPicPr>
            <a:picLocks noChangeAspect="1" noChangeArrowheads="1"/>
          </p:cNvPicPr>
          <p:nvPr/>
        </p:nvPicPr>
        <p:blipFill>
          <a:blip r:embed="rId4"/>
          <a:srcRect/>
          <a:stretch>
            <a:fillRect/>
          </a:stretch>
        </p:blipFill>
        <p:spPr bwMode="auto">
          <a:xfrm>
            <a:off x="2544762" y="2247900"/>
            <a:ext cx="6515100" cy="4076700"/>
          </a:xfrm>
          <a:prstGeom prst="rect">
            <a:avLst/>
          </a:prstGeom>
          <a:noFill/>
          <a:ln w="9525">
            <a:noFill/>
            <a:miter lim="800000"/>
            <a:headEnd/>
            <a:tailEnd/>
          </a:ln>
        </p:spPr>
      </p:pic>
      <p:pic>
        <p:nvPicPr>
          <p:cNvPr id="8" name="Picture 14" descr="Fig30A-2-3"/>
          <p:cNvPicPr>
            <a:picLocks noChangeAspect="1" noChangeArrowheads="1"/>
          </p:cNvPicPr>
          <p:nvPr/>
        </p:nvPicPr>
        <p:blipFill>
          <a:blip r:embed="rId5"/>
          <a:srcRect/>
          <a:stretch>
            <a:fillRect/>
          </a:stretch>
        </p:blipFill>
        <p:spPr bwMode="auto">
          <a:xfrm>
            <a:off x="2544762" y="2247900"/>
            <a:ext cx="6515100" cy="4076700"/>
          </a:xfrm>
          <a:prstGeom prst="rect">
            <a:avLst/>
          </a:prstGeom>
          <a:noFill/>
          <a:ln w="9525">
            <a:noFill/>
            <a:miter lim="800000"/>
            <a:headEnd/>
            <a:tailEnd/>
          </a:ln>
        </p:spPr>
      </p:pic>
      <p:pic>
        <p:nvPicPr>
          <p:cNvPr id="9" name="Picture 15" descr="Fig30A-2-4"/>
          <p:cNvPicPr>
            <a:picLocks noChangeAspect="1" noChangeArrowheads="1"/>
          </p:cNvPicPr>
          <p:nvPr/>
        </p:nvPicPr>
        <p:blipFill>
          <a:blip r:embed="rId6"/>
          <a:srcRect/>
          <a:stretch>
            <a:fillRect/>
          </a:stretch>
        </p:blipFill>
        <p:spPr bwMode="auto">
          <a:xfrm>
            <a:off x="2544762" y="2247900"/>
            <a:ext cx="6515100" cy="4076700"/>
          </a:xfrm>
          <a:prstGeom prst="rect">
            <a:avLst/>
          </a:prstGeom>
          <a:noFill/>
          <a:ln w="9525">
            <a:noFill/>
            <a:miter lim="800000"/>
            <a:headEnd/>
            <a:tailEnd/>
          </a:ln>
        </p:spPr>
      </p:pic>
      <p:pic>
        <p:nvPicPr>
          <p:cNvPr id="10" name="Picture 16" descr="Fig30A-2-5"/>
          <p:cNvPicPr>
            <a:picLocks noChangeAspect="1" noChangeArrowheads="1"/>
          </p:cNvPicPr>
          <p:nvPr/>
        </p:nvPicPr>
        <p:blipFill>
          <a:blip r:embed="rId7"/>
          <a:srcRect/>
          <a:stretch>
            <a:fillRect/>
          </a:stretch>
        </p:blipFill>
        <p:spPr bwMode="auto">
          <a:xfrm>
            <a:off x="2544762" y="2247900"/>
            <a:ext cx="6515100" cy="4076700"/>
          </a:xfrm>
          <a:prstGeom prst="rect">
            <a:avLst/>
          </a:prstGeom>
          <a:noFill/>
          <a:ln w="9525">
            <a:noFill/>
            <a:miter lim="800000"/>
            <a:headEnd/>
            <a:tailEnd/>
          </a:ln>
        </p:spPr>
      </p:pic>
    </p:spTree>
    <p:extLst>
      <p:ext uri="{BB962C8B-B14F-4D97-AF65-F5344CB8AC3E}">
        <p14:creationId xmlns:p14="http://schemas.microsoft.com/office/powerpoint/2010/main" val="276572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wipe(left)">
                                      <p:cBhvr>
                                        <p:cTn id="11" dur="500"/>
                                        <p:tgtEl>
                                          <p:spTgt spid="1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Effect transition="in" filter="wipe(left)">
                                      <p:cBhvr>
                                        <p:cTn id="16" dur="500"/>
                                        <p:tgtEl>
                                          <p:spTgt spid="11">
                                            <p:txEl>
                                              <p:pRg st="1" end="1"/>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750"/>
                                        <p:tgtEl>
                                          <p:spTgt spid="7"/>
                                        </p:tgtEl>
                                      </p:cBhvr>
                                    </p:animEffect>
                                  </p:childTnLst>
                                </p:cTn>
                              </p:par>
                            </p:childTnLst>
                          </p:cTn>
                        </p:par>
                        <p:par>
                          <p:cTn id="25" fill="hold">
                            <p:stCondLst>
                              <p:cond delay="1750"/>
                            </p:stCondLst>
                            <p:childTnLst>
                              <p:par>
                                <p:cTn id="26" presetID="22" presetClass="entr" presetSubtype="8"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750"/>
                                        <p:tgtEl>
                                          <p:spTgt spid="8"/>
                                        </p:tgtEl>
                                      </p:cBhvr>
                                    </p:animEffect>
                                  </p:childTnLst>
                                </p:cTn>
                              </p:par>
                            </p:childTnLst>
                          </p:cTn>
                        </p:par>
                        <p:par>
                          <p:cTn id="29" fill="hold">
                            <p:stCondLst>
                              <p:cond delay="2500"/>
                            </p:stCondLst>
                            <p:childTnLst>
                              <p:par>
                                <p:cTn id="30" presetID="22" presetClass="entr" presetSubtype="8"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750"/>
                                        <p:tgtEl>
                                          <p:spTgt spid="9"/>
                                        </p:tgtEl>
                                      </p:cBhvr>
                                    </p:animEffect>
                                  </p:childTnLst>
                                </p:cTn>
                              </p:par>
                            </p:childTnLst>
                          </p:cTn>
                        </p:par>
                        <p:par>
                          <p:cTn id="33" fill="hold">
                            <p:stCondLst>
                              <p:cond delay="3250"/>
                            </p:stCondLst>
                            <p:childTnLst>
                              <p:par>
                                <p:cTn id="34" presetID="22" presetClass="entr" presetSubtype="8"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are exchange rates determined?</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In the previous chapter, we assumed exchange rates were determined by the market.</a:t>
            </a:r>
          </a:p>
          <a:p>
            <a:pPr marL="342900" indent="-342900">
              <a:spcBef>
                <a:spcPts val="0"/>
              </a:spcBef>
              <a:spcAft>
                <a:spcPts val="1200"/>
              </a:spcAft>
              <a:buFont typeface="Arial" panose="020B0604020202020204" pitchFamily="34" charset="0"/>
              <a:buChar char="•"/>
              <a:defRPr/>
            </a:pPr>
            <a:r>
              <a:rPr lang="en-US" dirty="0"/>
              <a:t>A </a:t>
            </a:r>
            <a:r>
              <a:rPr lang="en-US" b="1" i="1" dirty="0"/>
              <a:t>floating currency</a:t>
            </a:r>
            <a:r>
              <a:rPr lang="en-US" b="1" dirty="0"/>
              <a:t> </a:t>
            </a:r>
            <a:r>
              <a:rPr lang="en-US" dirty="0"/>
              <a:t>is the outcome of a country allowing its currency’s exchange rate to be determined by demand and supply.</a:t>
            </a:r>
          </a:p>
          <a:p>
            <a:pPr>
              <a:spcBef>
                <a:spcPts val="0"/>
              </a:spcBef>
              <a:spcAft>
                <a:spcPts val="1200"/>
              </a:spcAft>
              <a:defRPr/>
            </a:pPr>
            <a:endParaRPr lang="en-US" dirty="0"/>
          </a:p>
          <a:p>
            <a:pPr>
              <a:spcBef>
                <a:spcPts val="0"/>
              </a:spcBef>
              <a:spcAft>
                <a:spcPts val="1200"/>
              </a:spcAft>
              <a:defRPr/>
            </a:pPr>
            <a:r>
              <a:rPr lang="en-US" dirty="0"/>
              <a:t>But allowing the relative values of currencies to be determined by demand and supply is just one type of </a:t>
            </a:r>
            <a:r>
              <a:rPr lang="en-US" b="1" i="1" dirty="0"/>
              <a:t>exchange rate system</a:t>
            </a:r>
            <a:r>
              <a:rPr lang="en-US" dirty="0"/>
              <a:t>, or agreement among countries about how exchange rates should be determined.</a:t>
            </a:r>
          </a:p>
          <a:p>
            <a:pPr marL="342900" indent="-342900">
              <a:spcBef>
                <a:spcPts val="0"/>
              </a:spcBef>
              <a:spcAft>
                <a:spcPts val="1200"/>
              </a:spcAft>
              <a:buFont typeface="Arial" panose="020B0604020202020204" pitchFamily="34" charset="0"/>
              <a:buChar char="•"/>
              <a:defRPr/>
            </a:pPr>
            <a:r>
              <a:rPr lang="en-US" dirty="0"/>
              <a:t>The present-day exchange rate system is best described as a </a:t>
            </a:r>
            <a:r>
              <a:rPr lang="en-US" b="1" i="1" dirty="0"/>
              <a:t>managed float exchange system</a:t>
            </a:r>
            <a:r>
              <a:rPr lang="en-US" dirty="0"/>
              <a:t>, under which the value of most currencies is determined by demand and supply, with occasional government intervention.</a:t>
            </a:r>
          </a:p>
        </p:txBody>
      </p:sp>
    </p:spTree>
    <p:extLst>
      <p:ext uri="{BB962C8B-B14F-4D97-AF65-F5344CB8AC3E}">
        <p14:creationId xmlns:p14="http://schemas.microsoft.com/office/powerpoint/2010/main" val="101018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left)">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Inflation fears in West Germany</a:t>
            </a:r>
          </a:p>
        </p:txBody>
      </p:sp>
      <p:sp>
        <p:nvSpPr>
          <p:cNvPr id="3" name="Text Placeholder 2"/>
          <p:cNvSpPr>
            <a:spLocks noGrp="1"/>
          </p:cNvSpPr>
          <p:nvPr>
            <p:ph type="body" sz="quarter" idx="11"/>
          </p:nvPr>
        </p:nvSpPr>
        <p:spPr>
          <a:xfrm>
            <a:off x="152400" y="838200"/>
            <a:ext cx="2971800" cy="5791200"/>
          </a:xfrm>
        </p:spPr>
        <p:txBody>
          <a:bodyPr/>
          <a:lstStyle/>
          <a:p>
            <a:pPr>
              <a:spcBef>
                <a:spcPts val="0"/>
              </a:spcBef>
              <a:spcAft>
                <a:spcPts val="1200"/>
              </a:spcAft>
              <a:defRPr/>
            </a:pPr>
            <a:r>
              <a:rPr lang="en-US" dirty="0"/>
              <a:t>After WWI, Germany had suffered devastating </a:t>
            </a:r>
            <a:r>
              <a:rPr lang="en-US" i="1" dirty="0"/>
              <a:t>hyperinflation</a:t>
            </a:r>
            <a:r>
              <a:rPr lang="en-US" dirty="0"/>
              <a:t>; and there were fears that the continually increasing West German money supply would lead to inflation.</a:t>
            </a:r>
          </a:p>
          <a:p>
            <a:pPr>
              <a:spcBef>
                <a:spcPts val="0"/>
              </a:spcBef>
              <a:spcAft>
                <a:spcPts val="1200"/>
              </a:spcAft>
              <a:defRPr/>
            </a:pPr>
            <a:r>
              <a:rPr lang="en-US" dirty="0"/>
              <a:t>Since this was politically untenable, investors became convinced the exchange rate </a:t>
            </a:r>
            <a:r>
              <a:rPr lang="en-US" i="1" dirty="0"/>
              <a:t>must</a:t>
            </a:r>
            <a:r>
              <a:rPr lang="en-US" dirty="0"/>
              <a:t> be revalued.</a:t>
            </a:r>
          </a:p>
        </p:txBody>
      </p:sp>
      <p:sp>
        <p:nvSpPr>
          <p:cNvPr id="4" name="Text Placeholder 3"/>
          <p:cNvSpPr>
            <a:spLocks noGrp="1"/>
          </p:cNvSpPr>
          <p:nvPr>
            <p:ph type="body" sz="quarter" idx="12"/>
          </p:nvPr>
        </p:nvSpPr>
        <p:spPr>
          <a:xfrm>
            <a:off x="5867400" y="6256337"/>
            <a:ext cx="2895600" cy="449263"/>
          </a:xfrm>
        </p:spPr>
        <p:txBody>
          <a:bodyPr/>
          <a:lstStyle/>
          <a:p>
            <a:r>
              <a:rPr lang="en-US" dirty="0"/>
              <a:t>West Germany’s undervalued exchange rate</a:t>
            </a:r>
          </a:p>
        </p:txBody>
      </p:sp>
      <p:sp>
        <p:nvSpPr>
          <p:cNvPr id="5" name="Text Placeholder 4"/>
          <p:cNvSpPr>
            <a:spLocks noGrp="1"/>
          </p:cNvSpPr>
          <p:nvPr>
            <p:ph type="body" sz="quarter" idx="13"/>
          </p:nvPr>
        </p:nvSpPr>
        <p:spPr>
          <a:xfrm>
            <a:off x="4419600" y="6256337"/>
            <a:ext cx="1466850" cy="381000"/>
          </a:xfrm>
        </p:spPr>
        <p:txBody>
          <a:bodyPr/>
          <a:lstStyle/>
          <a:p>
            <a:r>
              <a:rPr lang="en-US" dirty="0"/>
              <a:t>Figure 30A.2</a:t>
            </a:r>
          </a:p>
        </p:txBody>
      </p:sp>
      <p:pic>
        <p:nvPicPr>
          <p:cNvPr id="6" name="Picture 12" descr="Fig30A-2-1"/>
          <p:cNvPicPr>
            <a:picLocks noChangeAspect="1" noChangeArrowheads="1"/>
          </p:cNvPicPr>
          <p:nvPr/>
        </p:nvPicPr>
        <p:blipFill>
          <a:blip r:embed="rId2"/>
          <a:srcRect/>
          <a:stretch>
            <a:fillRect/>
          </a:stretch>
        </p:blipFill>
        <p:spPr bwMode="auto">
          <a:xfrm>
            <a:off x="2544762" y="2247900"/>
            <a:ext cx="6515100" cy="4076700"/>
          </a:xfrm>
          <a:prstGeom prst="rect">
            <a:avLst/>
          </a:prstGeom>
          <a:noFill/>
          <a:ln w="9525">
            <a:noFill/>
            <a:miter lim="800000"/>
            <a:headEnd/>
            <a:tailEnd/>
          </a:ln>
        </p:spPr>
      </p:pic>
      <p:pic>
        <p:nvPicPr>
          <p:cNvPr id="7" name="Picture 13" descr="Fig30A-2-2"/>
          <p:cNvPicPr>
            <a:picLocks noChangeAspect="1" noChangeArrowheads="1"/>
          </p:cNvPicPr>
          <p:nvPr/>
        </p:nvPicPr>
        <p:blipFill>
          <a:blip r:embed="rId3"/>
          <a:srcRect/>
          <a:stretch>
            <a:fillRect/>
          </a:stretch>
        </p:blipFill>
        <p:spPr bwMode="auto">
          <a:xfrm>
            <a:off x="2544762" y="2247900"/>
            <a:ext cx="6515100" cy="4076700"/>
          </a:xfrm>
          <a:prstGeom prst="rect">
            <a:avLst/>
          </a:prstGeom>
          <a:noFill/>
          <a:ln w="9525">
            <a:noFill/>
            <a:miter lim="800000"/>
            <a:headEnd/>
            <a:tailEnd/>
          </a:ln>
        </p:spPr>
      </p:pic>
      <p:pic>
        <p:nvPicPr>
          <p:cNvPr id="8" name="Picture 14" descr="Fig30A-2-3"/>
          <p:cNvPicPr>
            <a:picLocks noChangeAspect="1" noChangeArrowheads="1"/>
          </p:cNvPicPr>
          <p:nvPr/>
        </p:nvPicPr>
        <p:blipFill>
          <a:blip r:embed="rId4"/>
          <a:srcRect/>
          <a:stretch>
            <a:fillRect/>
          </a:stretch>
        </p:blipFill>
        <p:spPr bwMode="auto">
          <a:xfrm>
            <a:off x="2544762" y="2247900"/>
            <a:ext cx="6515100" cy="4076700"/>
          </a:xfrm>
          <a:prstGeom prst="rect">
            <a:avLst/>
          </a:prstGeom>
          <a:noFill/>
          <a:ln w="9525">
            <a:noFill/>
            <a:miter lim="800000"/>
            <a:headEnd/>
            <a:tailEnd/>
          </a:ln>
        </p:spPr>
      </p:pic>
      <p:pic>
        <p:nvPicPr>
          <p:cNvPr id="9" name="Picture 15" descr="Fig30A-2-4"/>
          <p:cNvPicPr>
            <a:picLocks noChangeAspect="1" noChangeArrowheads="1"/>
          </p:cNvPicPr>
          <p:nvPr/>
        </p:nvPicPr>
        <p:blipFill>
          <a:blip r:embed="rId5"/>
          <a:srcRect/>
          <a:stretch>
            <a:fillRect/>
          </a:stretch>
        </p:blipFill>
        <p:spPr bwMode="auto">
          <a:xfrm>
            <a:off x="2544762" y="2247900"/>
            <a:ext cx="6515100" cy="4076700"/>
          </a:xfrm>
          <a:prstGeom prst="rect">
            <a:avLst/>
          </a:prstGeom>
          <a:noFill/>
          <a:ln w="9525">
            <a:noFill/>
            <a:miter lim="800000"/>
            <a:headEnd/>
            <a:tailEnd/>
          </a:ln>
        </p:spPr>
      </p:pic>
      <p:pic>
        <p:nvPicPr>
          <p:cNvPr id="10" name="Picture 16" descr="Fig30A-2-5"/>
          <p:cNvPicPr>
            <a:picLocks noChangeAspect="1" noChangeArrowheads="1"/>
          </p:cNvPicPr>
          <p:nvPr/>
        </p:nvPicPr>
        <p:blipFill>
          <a:blip r:embed="rId6"/>
          <a:srcRect/>
          <a:stretch>
            <a:fillRect/>
          </a:stretch>
        </p:blipFill>
        <p:spPr bwMode="auto">
          <a:xfrm>
            <a:off x="2544762" y="2247900"/>
            <a:ext cx="6515100" cy="4076700"/>
          </a:xfrm>
          <a:prstGeom prst="rect">
            <a:avLst/>
          </a:prstGeom>
          <a:noFill/>
          <a:ln w="9525">
            <a:noFill/>
            <a:miter lim="800000"/>
            <a:headEnd/>
            <a:tailEnd/>
          </a:ln>
        </p:spPr>
      </p:pic>
    </p:spTree>
    <p:extLst>
      <p:ext uri="{BB962C8B-B14F-4D97-AF65-F5344CB8AC3E}">
        <p14:creationId xmlns:p14="http://schemas.microsoft.com/office/powerpoint/2010/main" val="3241054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Destabilizing speculation against the Deutsche mark</a:t>
            </a:r>
          </a:p>
        </p:txBody>
      </p:sp>
      <p:sp>
        <p:nvSpPr>
          <p:cNvPr id="3" name="Text Placeholder 2"/>
          <p:cNvSpPr>
            <a:spLocks noGrp="1"/>
          </p:cNvSpPr>
          <p:nvPr>
            <p:ph type="body" sz="quarter" idx="11"/>
          </p:nvPr>
        </p:nvSpPr>
        <p:spPr>
          <a:xfrm>
            <a:off x="152400" y="838200"/>
            <a:ext cx="2362200" cy="3200400"/>
          </a:xfrm>
        </p:spPr>
        <p:txBody>
          <a:bodyPr/>
          <a:lstStyle/>
          <a:p>
            <a:pPr>
              <a:spcBef>
                <a:spcPts val="0"/>
              </a:spcBef>
              <a:spcAft>
                <a:spcPts val="1200"/>
              </a:spcAft>
              <a:defRPr/>
            </a:pPr>
            <a:r>
              <a:rPr lang="en-US" dirty="0"/>
              <a:t>During the 1960s, </a:t>
            </a:r>
            <a:r>
              <a:rPr lang="en-US" i="1" dirty="0"/>
              <a:t>capital controls </a:t>
            </a:r>
            <a:r>
              <a:rPr lang="en-US" dirty="0"/>
              <a:t>(limits on the flow of foreign exchange and financial investment</a:t>
            </a:r>
            <a:br>
              <a:rPr lang="en-US" dirty="0"/>
            </a:br>
            <a:r>
              <a:rPr lang="en-US" dirty="0"/>
              <a:t>across countries) had been reduced in Europe.</a:t>
            </a:r>
          </a:p>
        </p:txBody>
      </p:sp>
      <p:sp>
        <p:nvSpPr>
          <p:cNvPr id="11" name="TextBox 10"/>
          <p:cNvSpPr txBox="1"/>
          <p:nvPr/>
        </p:nvSpPr>
        <p:spPr>
          <a:xfrm>
            <a:off x="120650" y="4690408"/>
            <a:ext cx="8896350" cy="1938992"/>
          </a:xfrm>
          <a:prstGeom prst="rect">
            <a:avLst/>
          </a:prstGeom>
          <a:noFill/>
        </p:spPr>
        <p:txBody>
          <a:bodyPr wrap="square">
            <a:spAutoFit/>
          </a:bodyPr>
          <a:lstStyle/>
          <a:p>
            <a:pPr>
              <a:spcBef>
                <a:spcPts val="0"/>
              </a:spcBef>
              <a:spcAft>
                <a:spcPts val="1200"/>
              </a:spcAft>
              <a:defRPr/>
            </a:pPr>
            <a:r>
              <a:rPr lang="en-US" sz="2200" b="0" dirty="0"/>
              <a:t>This allowed investors, who were convinced the mark would be revalued, to increase speculative purchases. In May 1971, it became too difficult to maintain the exchange rate, and West Germany allowed the mark to float.</a:t>
            </a:r>
          </a:p>
          <a:p>
            <a:pPr marL="342900" indent="-342900">
              <a:spcBef>
                <a:spcPts val="0"/>
              </a:spcBef>
              <a:spcAft>
                <a:spcPts val="1200"/>
              </a:spcAft>
              <a:buFont typeface="Arial" panose="020B0604020202020204" pitchFamily="34" charset="0"/>
              <a:buChar char="•"/>
              <a:defRPr/>
            </a:pPr>
            <a:r>
              <a:rPr lang="en-US" sz="2200" b="0" dirty="0">
                <a:cs typeface="+mn-cs"/>
              </a:rPr>
              <a:t>By 1973, the whole Bretton Woods system had collapsed.</a:t>
            </a:r>
          </a:p>
        </p:txBody>
      </p:sp>
      <p:sp>
        <p:nvSpPr>
          <p:cNvPr id="4" name="Text Placeholder 3"/>
          <p:cNvSpPr>
            <a:spLocks noGrp="1"/>
          </p:cNvSpPr>
          <p:nvPr>
            <p:ph type="body" sz="quarter" idx="12"/>
          </p:nvPr>
        </p:nvSpPr>
        <p:spPr>
          <a:xfrm>
            <a:off x="4191000" y="4203700"/>
            <a:ext cx="3352800" cy="449263"/>
          </a:xfrm>
        </p:spPr>
        <p:txBody>
          <a:bodyPr/>
          <a:lstStyle/>
          <a:p>
            <a:r>
              <a:rPr lang="en-US" dirty="0"/>
              <a:t>Destabilizing speculation against the Deutsche mark, 1971</a:t>
            </a:r>
          </a:p>
        </p:txBody>
      </p:sp>
      <p:sp>
        <p:nvSpPr>
          <p:cNvPr id="5" name="Text Placeholder 4"/>
          <p:cNvSpPr>
            <a:spLocks noGrp="1"/>
          </p:cNvSpPr>
          <p:nvPr>
            <p:ph type="body" sz="quarter" idx="13"/>
          </p:nvPr>
        </p:nvSpPr>
        <p:spPr>
          <a:xfrm>
            <a:off x="2743200" y="4203700"/>
            <a:ext cx="1466850" cy="381000"/>
          </a:xfrm>
        </p:spPr>
        <p:txBody>
          <a:bodyPr/>
          <a:lstStyle/>
          <a:p>
            <a:r>
              <a:rPr lang="en-US" dirty="0"/>
              <a:t>Figure 30A.3</a:t>
            </a:r>
          </a:p>
        </p:txBody>
      </p:sp>
      <p:pic>
        <p:nvPicPr>
          <p:cNvPr id="6" name="Picture 12" descr="Fig30A-3-1"/>
          <p:cNvPicPr>
            <a:picLocks noChangeAspect="1" noChangeArrowheads="1"/>
          </p:cNvPicPr>
          <p:nvPr/>
        </p:nvPicPr>
        <p:blipFill>
          <a:blip r:embed="rId3"/>
          <a:srcRect/>
          <a:stretch>
            <a:fillRect/>
          </a:stretch>
        </p:blipFill>
        <p:spPr bwMode="auto">
          <a:xfrm>
            <a:off x="1944688" y="860425"/>
            <a:ext cx="7072312" cy="3659188"/>
          </a:xfrm>
          <a:prstGeom prst="rect">
            <a:avLst/>
          </a:prstGeom>
          <a:noFill/>
          <a:ln w="9525">
            <a:noFill/>
            <a:miter lim="800000"/>
            <a:headEnd/>
            <a:tailEnd/>
          </a:ln>
        </p:spPr>
      </p:pic>
      <p:pic>
        <p:nvPicPr>
          <p:cNvPr id="7" name="Picture 13" descr="Fig30A-3-2"/>
          <p:cNvPicPr>
            <a:picLocks noChangeAspect="1" noChangeArrowheads="1"/>
          </p:cNvPicPr>
          <p:nvPr/>
        </p:nvPicPr>
        <p:blipFill>
          <a:blip r:embed="rId4"/>
          <a:srcRect/>
          <a:stretch>
            <a:fillRect/>
          </a:stretch>
        </p:blipFill>
        <p:spPr bwMode="auto">
          <a:xfrm>
            <a:off x="1944688" y="860425"/>
            <a:ext cx="7072312" cy="3659188"/>
          </a:xfrm>
          <a:prstGeom prst="rect">
            <a:avLst/>
          </a:prstGeom>
          <a:noFill/>
          <a:ln w="9525">
            <a:noFill/>
            <a:miter lim="800000"/>
            <a:headEnd/>
            <a:tailEnd/>
          </a:ln>
        </p:spPr>
      </p:pic>
      <p:pic>
        <p:nvPicPr>
          <p:cNvPr id="8" name="Picture 14" descr="Fig30A-3-3"/>
          <p:cNvPicPr>
            <a:picLocks noChangeAspect="1" noChangeArrowheads="1"/>
          </p:cNvPicPr>
          <p:nvPr/>
        </p:nvPicPr>
        <p:blipFill>
          <a:blip r:embed="rId5"/>
          <a:srcRect/>
          <a:stretch>
            <a:fillRect/>
          </a:stretch>
        </p:blipFill>
        <p:spPr bwMode="auto">
          <a:xfrm>
            <a:off x="1944688" y="860425"/>
            <a:ext cx="7072312" cy="3659188"/>
          </a:xfrm>
          <a:prstGeom prst="rect">
            <a:avLst/>
          </a:prstGeom>
          <a:noFill/>
          <a:ln w="9525">
            <a:noFill/>
            <a:miter lim="800000"/>
            <a:headEnd/>
            <a:tailEnd/>
          </a:ln>
        </p:spPr>
      </p:pic>
      <p:pic>
        <p:nvPicPr>
          <p:cNvPr id="9" name="Picture 15" descr="Fig30A-3-4"/>
          <p:cNvPicPr>
            <a:picLocks noChangeAspect="1" noChangeArrowheads="1"/>
          </p:cNvPicPr>
          <p:nvPr/>
        </p:nvPicPr>
        <p:blipFill>
          <a:blip r:embed="rId6"/>
          <a:srcRect/>
          <a:stretch>
            <a:fillRect/>
          </a:stretch>
        </p:blipFill>
        <p:spPr bwMode="auto">
          <a:xfrm>
            <a:off x="1944688" y="860425"/>
            <a:ext cx="7072312" cy="3659188"/>
          </a:xfrm>
          <a:prstGeom prst="rect">
            <a:avLst/>
          </a:prstGeom>
          <a:noFill/>
          <a:ln w="9525">
            <a:noFill/>
            <a:miter lim="800000"/>
            <a:headEnd/>
            <a:tailEnd/>
          </a:ln>
        </p:spPr>
      </p:pic>
      <p:pic>
        <p:nvPicPr>
          <p:cNvPr id="10" name="Picture 16" descr="Fig30A-3-5"/>
          <p:cNvPicPr>
            <a:picLocks noChangeAspect="1" noChangeArrowheads="1"/>
          </p:cNvPicPr>
          <p:nvPr/>
        </p:nvPicPr>
        <p:blipFill>
          <a:blip r:embed="rId7"/>
          <a:srcRect/>
          <a:stretch>
            <a:fillRect/>
          </a:stretch>
        </p:blipFill>
        <p:spPr bwMode="auto">
          <a:xfrm>
            <a:off x="1944688" y="860425"/>
            <a:ext cx="7072312" cy="3659188"/>
          </a:xfrm>
          <a:prstGeom prst="rect">
            <a:avLst/>
          </a:prstGeom>
          <a:noFill/>
          <a:ln w="9525">
            <a:noFill/>
            <a:miter lim="800000"/>
            <a:headEnd/>
            <a:tailEnd/>
          </a:ln>
        </p:spPr>
      </p:pic>
    </p:spTree>
    <p:extLst>
      <p:ext uri="{BB962C8B-B14F-4D97-AF65-F5344CB8AC3E}">
        <p14:creationId xmlns:p14="http://schemas.microsoft.com/office/powerpoint/2010/main" val="76269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750"/>
                                        <p:tgtEl>
                                          <p:spTgt spid="7"/>
                                        </p:tgtEl>
                                      </p:cBhvr>
                                    </p:animEffect>
                                  </p:childTnLst>
                                </p:cTn>
                              </p:par>
                            </p:childTnLst>
                          </p:cTn>
                        </p:par>
                        <p:par>
                          <p:cTn id="16" fill="hold">
                            <p:stCondLst>
                              <p:cond delay="1750"/>
                            </p:stCondLst>
                            <p:childTnLst>
                              <p:par>
                                <p:cTn id="17" presetID="2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750"/>
                                        <p:tgtEl>
                                          <p:spTgt spid="8"/>
                                        </p:tgtEl>
                                      </p:cBhvr>
                                    </p:animEffect>
                                  </p:childTnLst>
                                </p:cTn>
                              </p:par>
                            </p:childTnLst>
                          </p:cTn>
                        </p:par>
                        <p:par>
                          <p:cTn id="20" fill="hold">
                            <p:stCondLst>
                              <p:cond delay="2500"/>
                            </p:stCondLst>
                            <p:childTnLst>
                              <p:par>
                                <p:cTn id="21" presetID="22" presetClass="entr" presetSubtype="8"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750"/>
                                        <p:tgtEl>
                                          <p:spTgt spid="9"/>
                                        </p:tgtEl>
                                      </p:cBhvr>
                                    </p:animEffect>
                                  </p:childTnLst>
                                </p:cTn>
                              </p:par>
                            </p:childTnLst>
                          </p:cTn>
                        </p:par>
                        <p:par>
                          <p:cTn id="24" fill="hold">
                            <p:stCondLst>
                              <p:cond delay="3250"/>
                            </p:stCondLst>
                            <p:childTnLst>
                              <p:par>
                                <p:cTn id="25" presetID="22" presetClass="entr" presetSubtype="8"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75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wipe(left)">
                                      <p:cBhvr>
                                        <p:cTn id="32" dur="500"/>
                                        <p:tgtEl>
                                          <p:spTgt spid="11">
                                            <p:txEl>
                                              <p:pRg st="0" end="0"/>
                                            </p:txEl>
                                          </p:spTgt>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11">
                                            <p:txEl>
                                              <p:pRg st="1" end="1"/>
                                            </p:txEl>
                                          </p:spTgt>
                                        </p:tgtEl>
                                        <p:attrNameLst>
                                          <p:attrName>style.visibility</p:attrName>
                                        </p:attrNameLst>
                                      </p:cBhvr>
                                      <p:to>
                                        <p:strVal val="visible"/>
                                      </p:to>
                                    </p:set>
                                    <p:animEffect transition="in" filter="wipe(left)">
                                      <p:cBhvr>
                                        <p:cTn id="36"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Fixed exchange rate systems</a:t>
            </a:r>
          </a:p>
        </p:txBody>
      </p:sp>
      <p:sp>
        <p:nvSpPr>
          <p:cNvPr id="3" name="Text Placeholder 2"/>
          <p:cNvSpPr>
            <a:spLocks noGrp="1"/>
          </p:cNvSpPr>
          <p:nvPr>
            <p:ph type="body" sz="quarter" idx="11"/>
          </p:nvPr>
        </p:nvSpPr>
        <p:spPr/>
        <p:txBody>
          <a:bodyPr/>
          <a:lstStyle/>
          <a:p>
            <a:pPr>
              <a:spcAft>
                <a:spcPts val="0"/>
              </a:spcAft>
              <a:defRPr/>
            </a:pPr>
            <a:r>
              <a:rPr lang="en-US" dirty="0"/>
              <a:t>A</a:t>
            </a:r>
            <a:r>
              <a:rPr lang="en-US" b="1" dirty="0"/>
              <a:t> </a:t>
            </a:r>
            <a:r>
              <a:rPr lang="en-US" b="1" i="1" dirty="0"/>
              <a:t>fixed exchange rate system</a:t>
            </a:r>
            <a:r>
              <a:rPr lang="en-US" b="1" dirty="0"/>
              <a:t> </a:t>
            </a:r>
            <a:r>
              <a:rPr lang="en-US" dirty="0"/>
              <a:t>is one under which countries agree to keep the exchange rates among their currencies fixed for long periods.</a:t>
            </a:r>
          </a:p>
          <a:p>
            <a:pPr marL="342900" indent="-342900">
              <a:spcAft>
                <a:spcPts val="0"/>
              </a:spcAft>
              <a:buFont typeface="Arial" panose="020B0604020202020204" pitchFamily="34" charset="0"/>
              <a:buChar char="•"/>
              <a:defRPr/>
            </a:pPr>
            <a:r>
              <a:rPr lang="en-US" dirty="0"/>
              <a:t>From the 19</a:t>
            </a:r>
            <a:r>
              <a:rPr lang="en-US" baseline="30000" dirty="0"/>
              <a:t>th</a:t>
            </a:r>
            <a:r>
              <a:rPr lang="en-US" dirty="0"/>
              <a:t> century until the 1930s, countries’ currencies were redeemable for fixed amounts of gold—a system known as the </a:t>
            </a:r>
            <a:r>
              <a:rPr lang="en-US" i="1" dirty="0"/>
              <a:t>gold standard</a:t>
            </a:r>
            <a:r>
              <a:rPr lang="en-US" dirty="0"/>
              <a:t>. The amount of gold each for which currency was redeemable determined the exchange rates.</a:t>
            </a:r>
          </a:p>
          <a:p>
            <a:pPr>
              <a:spcAft>
                <a:spcPts val="0"/>
              </a:spcAft>
              <a:defRPr/>
            </a:pPr>
            <a:endParaRPr lang="en-US" dirty="0"/>
          </a:p>
          <a:p>
            <a:pPr>
              <a:spcAft>
                <a:spcPts val="0"/>
              </a:spcAft>
              <a:defRPr/>
            </a:pPr>
            <a:r>
              <a:rPr lang="en-US" dirty="0"/>
              <a:t>After the Great Depression of the 1930s, most countries abandoned the gold standard. In 1944, a conference in Bretton Woods, NH established the </a:t>
            </a:r>
            <a:r>
              <a:rPr lang="en-US" i="1" dirty="0"/>
              <a:t>Bretton Woods system</a:t>
            </a:r>
            <a:r>
              <a:rPr lang="en-US" dirty="0"/>
              <a:t>:</a:t>
            </a:r>
          </a:p>
          <a:p>
            <a:pPr marL="342900" indent="-342900">
              <a:spcAft>
                <a:spcPts val="0"/>
              </a:spcAft>
              <a:buFont typeface="Arial" pitchFamily="34" charset="0"/>
              <a:buChar char="•"/>
              <a:defRPr/>
            </a:pPr>
            <a:r>
              <a:rPr lang="en-US" dirty="0"/>
              <a:t>The U.S. pledged to buy or sell gold at $US 35 per ounce</a:t>
            </a:r>
          </a:p>
          <a:p>
            <a:pPr marL="342900" indent="-342900">
              <a:spcAft>
                <a:spcPts val="0"/>
              </a:spcAft>
              <a:buFont typeface="Arial" pitchFamily="34" charset="0"/>
              <a:buChar char="•"/>
              <a:defRPr/>
            </a:pPr>
            <a:r>
              <a:rPr lang="en-US" dirty="0"/>
              <a:t>Other member countries agreed to a fixed exchange rate between their currency and the U.S. dollar</a:t>
            </a:r>
          </a:p>
          <a:p>
            <a:pPr>
              <a:spcAft>
                <a:spcPts val="0"/>
              </a:spcAft>
              <a:defRPr/>
            </a:pPr>
            <a:r>
              <a:rPr lang="en-US" dirty="0"/>
              <a:t>We will examine these systems further in this chapter’s appendix.</a:t>
            </a:r>
          </a:p>
        </p:txBody>
      </p:sp>
    </p:spTree>
    <p:extLst>
      <p:ext uri="{BB962C8B-B14F-4D97-AF65-F5344CB8AC3E}">
        <p14:creationId xmlns:p14="http://schemas.microsoft.com/office/powerpoint/2010/main" val="4029851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left)">
                                      <p:cBhvr>
                                        <p:cTn id="20" dur="500"/>
                                        <p:tgtEl>
                                          <p:spTgt spid="3">
                                            <p:txEl>
                                              <p:pRg st="4" end="4"/>
                                            </p:txEl>
                                          </p:spTgt>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wipe(left)">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66B3"/>
                </a:solidFill>
              </a:rPr>
              <a:t>The Current Exchange Rate System</a:t>
            </a:r>
          </a:p>
        </p:txBody>
      </p:sp>
      <p:sp>
        <p:nvSpPr>
          <p:cNvPr id="3" name="Content Placeholder 2"/>
          <p:cNvSpPr>
            <a:spLocks noGrp="1"/>
          </p:cNvSpPr>
          <p:nvPr>
            <p:ph sz="quarter" idx="10"/>
          </p:nvPr>
        </p:nvSpPr>
        <p:spPr/>
        <p:txBody>
          <a:bodyPr/>
          <a:lstStyle/>
          <a:p>
            <a:r>
              <a:rPr lang="en-US" dirty="0"/>
              <a:t>19.2</a:t>
            </a:r>
          </a:p>
        </p:txBody>
      </p:sp>
      <p:sp>
        <p:nvSpPr>
          <p:cNvPr id="4" name="Text Placeholder 3"/>
          <p:cNvSpPr>
            <a:spLocks noGrp="1"/>
          </p:cNvSpPr>
          <p:nvPr>
            <p:ph type="body" sz="quarter" idx="11"/>
          </p:nvPr>
        </p:nvSpPr>
        <p:spPr/>
        <p:txBody>
          <a:bodyPr/>
          <a:lstStyle/>
          <a:p>
            <a:r>
              <a:rPr lang="en-US" dirty="0"/>
              <a:t>Discuss the three key features of the current exchange rate system.</a:t>
            </a:r>
          </a:p>
        </p:txBody>
      </p:sp>
    </p:spTree>
    <p:extLst>
      <p:ext uri="{BB962C8B-B14F-4D97-AF65-F5344CB8AC3E}">
        <p14:creationId xmlns:p14="http://schemas.microsoft.com/office/powerpoint/2010/main" val="3692297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Highlights of the current exchange rate system</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The current exchange rate system has three important aspects:</a:t>
            </a:r>
          </a:p>
          <a:p>
            <a:pPr marL="457200" indent="-457200">
              <a:spcBef>
                <a:spcPts val="0"/>
              </a:spcBef>
              <a:spcAft>
                <a:spcPts val="1200"/>
              </a:spcAft>
              <a:buAutoNum type="arabicPeriod"/>
              <a:defRPr/>
            </a:pPr>
            <a:r>
              <a:rPr lang="en-US" dirty="0"/>
              <a:t>The </a:t>
            </a:r>
            <a:r>
              <a:rPr lang="en-US" i="1" dirty="0"/>
              <a:t>U.S. allows the dollar to float </a:t>
            </a:r>
            <a:r>
              <a:rPr lang="en-US" dirty="0"/>
              <a:t>against other major currencies.</a:t>
            </a:r>
          </a:p>
          <a:p>
            <a:pPr marL="457200" indent="-457200">
              <a:spcBef>
                <a:spcPts val="0"/>
              </a:spcBef>
              <a:spcAft>
                <a:spcPts val="1200"/>
              </a:spcAft>
              <a:buAutoNum type="arabicPeriod"/>
              <a:defRPr/>
            </a:pPr>
            <a:r>
              <a:rPr lang="en-US" dirty="0"/>
              <a:t>Seventeen countries in Europe have adopted a </a:t>
            </a:r>
            <a:r>
              <a:rPr lang="en-US" i="1" dirty="0"/>
              <a:t>single European currency</a:t>
            </a:r>
            <a:r>
              <a:rPr lang="en-US" dirty="0"/>
              <a:t>, the </a:t>
            </a:r>
            <a:r>
              <a:rPr lang="en-US" i="1" dirty="0"/>
              <a:t>euro</a:t>
            </a:r>
            <a:r>
              <a:rPr lang="en-US" dirty="0"/>
              <a:t>.</a:t>
            </a:r>
          </a:p>
          <a:p>
            <a:pPr marL="457200" indent="-457200">
              <a:spcBef>
                <a:spcPts val="0"/>
              </a:spcBef>
              <a:spcAft>
                <a:spcPts val="1200"/>
              </a:spcAft>
              <a:buAutoNum type="arabicPeriod"/>
              <a:defRPr/>
            </a:pPr>
            <a:r>
              <a:rPr lang="en-US" dirty="0"/>
              <a:t>Some countries have attempted to keep their currencies’ exchange rates </a:t>
            </a:r>
            <a:r>
              <a:rPr lang="en-US" i="1" dirty="0"/>
              <a:t>fixed against the $US</a:t>
            </a:r>
            <a:r>
              <a:rPr lang="en-US" dirty="0"/>
              <a:t> or some other currency.</a:t>
            </a:r>
          </a:p>
          <a:p>
            <a:pPr>
              <a:spcBef>
                <a:spcPts val="0"/>
              </a:spcBef>
              <a:spcAft>
                <a:spcPts val="1200"/>
              </a:spcAft>
              <a:defRPr/>
            </a:pPr>
            <a:endParaRPr lang="en-US" dirty="0"/>
          </a:p>
          <a:p>
            <a:pPr>
              <a:spcBef>
                <a:spcPts val="0"/>
              </a:spcBef>
              <a:spcAft>
                <a:spcPts val="1200"/>
              </a:spcAft>
              <a:defRPr/>
            </a:pPr>
            <a:r>
              <a:rPr lang="en-US" dirty="0"/>
              <a:t>Each of these aspects has important consequences, and we will examine them in turn.</a:t>
            </a:r>
          </a:p>
        </p:txBody>
      </p:sp>
    </p:spTree>
    <p:extLst>
      <p:ext uri="{BB962C8B-B14F-4D97-AF65-F5344CB8AC3E}">
        <p14:creationId xmlns:p14="http://schemas.microsoft.com/office/powerpoint/2010/main" val="82739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wipe(left)">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The floating dollar</a:t>
            </a:r>
          </a:p>
        </p:txBody>
      </p:sp>
      <p:sp>
        <p:nvSpPr>
          <p:cNvPr id="3" name="Text Placeholder 2"/>
          <p:cNvSpPr>
            <a:spLocks noGrp="1"/>
          </p:cNvSpPr>
          <p:nvPr>
            <p:ph type="body" sz="quarter" idx="11"/>
          </p:nvPr>
        </p:nvSpPr>
        <p:spPr>
          <a:xfrm>
            <a:off x="152400" y="4343400"/>
            <a:ext cx="8839200" cy="2133600"/>
          </a:xfrm>
        </p:spPr>
        <p:txBody>
          <a:bodyPr/>
          <a:lstStyle/>
          <a:p>
            <a:pPr>
              <a:spcAft>
                <a:spcPts val="0"/>
              </a:spcAft>
              <a:defRPr/>
            </a:pPr>
            <a:r>
              <a:rPr lang="en-US" dirty="0"/>
              <a:t>The Bretton Woods system of fixed exchange rates ended in 1973. Since then the value of the $US (in terms of how many units of foreign currency one U.S. dollar can buy) has floated.</a:t>
            </a:r>
          </a:p>
          <a:p>
            <a:pPr marL="342900" indent="-342900">
              <a:spcAft>
                <a:spcPts val="0"/>
              </a:spcAft>
              <a:buFont typeface="Arial" panose="020B0604020202020204" pitchFamily="34" charset="0"/>
              <a:buChar char="•"/>
              <a:defRPr/>
            </a:pPr>
            <a:r>
              <a:rPr lang="en-US" dirty="0"/>
              <a:t>One U.S. dollar buys about as many Canadian dollars as it did in 1973.</a:t>
            </a:r>
          </a:p>
          <a:p>
            <a:pPr marL="342900" indent="-342900">
              <a:spcAft>
                <a:spcPts val="0"/>
              </a:spcAft>
              <a:buFont typeface="Arial" panose="020B0604020202020204" pitchFamily="34" charset="0"/>
              <a:buChar char="•"/>
              <a:defRPr/>
            </a:pPr>
            <a:r>
              <a:rPr lang="en-US" dirty="0"/>
              <a:t>But it only buys about a third as many Japanese yen.</a:t>
            </a:r>
          </a:p>
        </p:txBody>
      </p:sp>
      <p:sp>
        <p:nvSpPr>
          <p:cNvPr id="4" name="Text Placeholder 3"/>
          <p:cNvSpPr>
            <a:spLocks noGrp="1"/>
          </p:cNvSpPr>
          <p:nvPr>
            <p:ph type="body" sz="quarter" idx="12"/>
          </p:nvPr>
        </p:nvSpPr>
        <p:spPr>
          <a:xfrm>
            <a:off x="3619500" y="3886200"/>
            <a:ext cx="4914900" cy="449263"/>
          </a:xfrm>
        </p:spPr>
        <p:txBody>
          <a:bodyPr/>
          <a:lstStyle/>
          <a:p>
            <a:r>
              <a:rPr lang="en-US" dirty="0"/>
              <a:t>Canadian dollar-U.S. dollar and Yen-U.S. dollar exchange rates, 1973-2013</a:t>
            </a:r>
          </a:p>
        </p:txBody>
      </p:sp>
      <p:sp>
        <p:nvSpPr>
          <p:cNvPr id="5" name="Text Placeholder 4"/>
          <p:cNvSpPr>
            <a:spLocks noGrp="1"/>
          </p:cNvSpPr>
          <p:nvPr>
            <p:ph type="body" sz="quarter" idx="13"/>
          </p:nvPr>
        </p:nvSpPr>
        <p:spPr>
          <a:xfrm>
            <a:off x="2286000" y="3886200"/>
            <a:ext cx="1352550" cy="381000"/>
          </a:xfrm>
        </p:spPr>
        <p:txBody>
          <a:bodyPr/>
          <a:lstStyle/>
          <a:p>
            <a:r>
              <a:rPr lang="en-US" dirty="0"/>
              <a:t>Figure 19.1</a:t>
            </a:r>
          </a:p>
        </p:txBody>
      </p:sp>
      <p:pic>
        <p:nvPicPr>
          <p:cNvPr id="1026" name="Picture 2" descr="C:\Users\holmes\Dropbox\ECON 5e\Art From Fernando_For Digital\ch30\Figure_30.1\png\Figure_30.1_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225" y="719136"/>
            <a:ext cx="4023368" cy="297729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olmes\Dropbox\ECON 5e\Art From Fernando_For Digital\ch30\Figure_30.1\png\Figure_30.1_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225" y="719136"/>
            <a:ext cx="4023368" cy="29772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holmes\Dropbox\ECON 5e\Art From Fernando_For Digital\ch30\Figure_30.1\png\Figure_30.1_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0225" y="719136"/>
            <a:ext cx="4023368" cy="297729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holmes\Dropbox\ECON 5e\Art From Fernando_For Digital\ch30\Figure_30.1\png\Figure_30.1_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0225" y="719136"/>
            <a:ext cx="4023368" cy="29772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holmes\Dropbox\ECON 5e\Art From Fernando_For Digital\ch30\Figure_30.1\png\Figure_30.1_5.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87232" y="716623"/>
            <a:ext cx="4023368" cy="297729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holmes\Dropbox\ECON 5e\Art From Fernando_For Digital\ch30\Figure_30.1\png\Figure_30.1_6.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87232" y="716623"/>
            <a:ext cx="4023368" cy="29772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holmes\Dropbox\ECON 5e\Art From Fernando_For Digital\ch30\Figure_30.1\png\Figure_30.1_7.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87232" y="716623"/>
            <a:ext cx="4023368" cy="297729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holmes\Dropbox\ECON 5e\Art From Fernando_For Digital\ch30\Figure_30.1\png\Figure_30.1_8.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87232" y="716623"/>
            <a:ext cx="4023368" cy="2977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84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ipe(left)">
                                      <p:cBhvr>
                                        <p:cTn id="15" dur="500"/>
                                        <p:tgtEl>
                                          <p:spTgt spid="1026"/>
                                        </p:tgtEl>
                                      </p:cBhvr>
                                    </p:animEffect>
                                  </p:childTnLst>
                                </p:cTn>
                              </p:par>
                              <p:par>
                                <p:cTn id="16" presetID="22" presetClass="entr" presetSubtype="8" fill="hold" nodeType="with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wipe(left)">
                                      <p:cBhvr>
                                        <p:cTn id="18" dur="500"/>
                                        <p:tgtEl>
                                          <p:spTgt spid="1027"/>
                                        </p:tgtEl>
                                      </p:cBhvr>
                                    </p:animEffect>
                                  </p:childTnLst>
                                </p:cTn>
                              </p:par>
                              <p:par>
                                <p:cTn id="19" presetID="22" presetClass="entr" presetSubtype="8"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wipe(left)">
                                      <p:cBhvr>
                                        <p:cTn id="21" dur="500"/>
                                        <p:tgtEl>
                                          <p:spTgt spid="1028"/>
                                        </p:tgtEl>
                                      </p:cBhvr>
                                    </p:animEffect>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1029"/>
                                        </p:tgtEl>
                                        <p:attrNameLst>
                                          <p:attrName>style.visibility</p:attrName>
                                        </p:attrNameLst>
                                      </p:cBhvr>
                                      <p:to>
                                        <p:strVal val="visible"/>
                                      </p:to>
                                    </p:set>
                                    <p:animEffect transition="in" filter="wipe(left)">
                                      <p:cBhvr>
                                        <p:cTn id="25" dur="500"/>
                                        <p:tgtEl>
                                          <p:spTgt spid="1029"/>
                                        </p:tgtEl>
                                      </p:cBhvr>
                                    </p:animEffect>
                                  </p:childTnLst>
                                </p:cTn>
                              </p:par>
                            </p:childTnLst>
                          </p:cTn>
                        </p:par>
                        <p:par>
                          <p:cTn id="26" fill="hold">
                            <p:stCondLst>
                              <p:cond delay="2000"/>
                            </p:stCondLst>
                            <p:childTnLst>
                              <p:par>
                                <p:cTn id="27" presetID="22" presetClass="entr" presetSubtype="8" fill="hold" nodeType="after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wipe(left)">
                                      <p:cBhvr>
                                        <p:cTn id="29" dur="500"/>
                                        <p:tgtEl>
                                          <p:spTgt spid="3">
                                            <p:txEl>
                                              <p:pRg st="2" end="2"/>
                                            </p:txEl>
                                          </p:spTgt>
                                        </p:tgtEl>
                                      </p:cBhvr>
                                    </p:animEffect>
                                  </p:childTnLst>
                                </p:cTn>
                              </p:par>
                            </p:childTnLst>
                          </p:cTn>
                        </p:par>
                        <p:par>
                          <p:cTn id="30" fill="hold">
                            <p:stCondLst>
                              <p:cond delay="2500"/>
                            </p:stCondLst>
                            <p:childTnLst>
                              <p:par>
                                <p:cTn id="31" presetID="22" presetClass="entr" presetSubtype="8" fill="hold" nodeType="afterEffect">
                                  <p:stCondLst>
                                    <p:cond delay="0"/>
                                  </p:stCondLst>
                                  <p:childTnLst>
                                    <p:set>
                                      <p:cBhvr>
                                        <p:cTn id="32" dur="1" fill="hold">
                                          <p:stCondLst>
                                            <p:cond delay="0"/>
                                          </p:stCondLst>
                                        </p:cTn>
                                        <p:tgtEl>
                                          <p:spTgt spid="1030"/>
                                        </p:tgtEl>
                                        <p:attrNameLst>
                                          <p:attrName>style.visibility</p:attrName>
                                        </p:attrNameLst>
                                      </p:cBhvr>
                                      <p:to>
                                        <p:strVal val="visible"/>
                                      </p:to>
                                    </p:set>
                                    <p:animEffect transition="in" filter="wipe(left)">
                                      <p:cBhvr>
                                        <p:cTn id="33" dur="500"/>
                                        <p:tgtEl>
                                          <p:spTgt spid="1030"/>
                                        </p:tgtEl>
                                      </p:cBhvr>
                                    </p:animEffect>
                                  </p:childTnLst>
                                </p:cTn>
                              </p:par>
                              <p:par>
                                <p:cTn id="34" presetID="22" presetClass="entr" presetSubtype="8" fill="hold" nodeType="withEffect">
                                  <p:stCondLst>
                                    <p:cond delay="0"/>
                                  </p:stCondLst>
                                  <p:childTnLst>
                                    <p:set>
                                      <p:cBhvr>
                                        <p:cTn id="35" dur="1" fill="hold">
                                          <p:stCondLst>
                                            <p:cond delay="0"/>
                                          </p:stCondLst>
                                        </p:cTn>
                                        <p:tgtEl>
                                          <p:spTgt spid="1031"/>
                                        </p:tgtEl>
                                        <p:attrNameLst>
                                          <p:attrName>style.visibility</p:attrName>
                                        </p:attrNameLst>
                                      </p:cBhvr>
                                      <p:to>
                                        <p:strVal val="visible"/>
                                      </p:to>
                                    </p:set>
                                    <p:animEffect transition="in" filter="wipe(left)">
                                      <p:cBhvr>
                                        <p:cTn id="36" dur="500"/>
                                        <p:tgtEl>
                                          <p:spTgt spid="1031"/>
                                        </p:tgtEl>
                                      </p:cBhvr>
                                    </p:animEffect>
                                  </p:childTnLst>
                                </p:cTn>
                              </p:par>
                              <p:par>
                                <p:cTn id="37" presetID="22" presetClass="entr" presetSubtype="8" fill="hold" nodeType="withEffect">
                                  <p:stCondLst>
                                    <p:cond delay="0"/>
                                  </p:stCondLst>
                                  <p:childTnLst>
                                    <p:set>
                                      <p:cBhvr>
                                        <p:cTn id="38" dur="1" fill="hold">
                                          <p:stCondLst>
                                            <p:cond delay="0"/>
                                          </p:stCondLst>
                                        </p:cTn>
                                        <p:tgtEl>
                                          <p:spTgt spid="1032"/>
                                        </p:tgtEl>
                                        <p:attrNameLst>
                                          <p:attrName>style.visibility</p:attrName>
                                        </p:attrNameLst>
                                      </p:cBhvr>
                                      <p:to>
                                        <p:strVal val="visible"/>
                                      </p:to>
                                    </p:set>
                                    <p:animEffect transition="in" filter="wipe(left)">
                                      <p:cBhvr>
                                        <p:cTn id="39" dur="500"/>
                                        <p:tgtEl>
                                          <p:spTgt spid="1032"/>
                                        </p:tgtEl>
                                      </p:cBhvr>
                                    </p:animEffect>
                                  </p:childTnLst>
                                </p:cTn>
                              </p:par>
                            </p:childTnLst>
                          </p:cTn>
                        </p:par>
                        <p:par>
                          <p:cTn id="40" fill="hold">
                            <p:stCondLst>
                              <p:cond delay="3000"/>
                            </p:stCondLst>
                            <p:childTnLst>
                              <p:par>
                                <p:cTn id="41" presetID="22" presetClass="entr" presetSubtype="8" fill="hold" nodeType="afterEffect">
                                  <p:stCondLst>
                                    <p:cond delay="0"/>
                                  </p:stCondLst>
                                  <p:childTnLst>
                                    <p:set>
                                      <p:cBhvr>
                                        <p:cTn id="42" dur="1" fill="hold">
                                          <p:stCondLst>
                                            <p:cond delay="0"/>
                                          </p:stCondLst>
                                        </p:cTn>
                                        <p:tgtEl>
                                          <p:spTgt spid="1033"/>
                                        </p:tgtEl>
                                        <p:attrNameLst>
                                          <p:attrName>style.visibility</p:attrName>
                                        </p:attrNameLst>
                                      </p:cBhvr>
                                      <p:to>
                                        <p:strVal val="visible"/>
                                      </p:to>
                                    </p:set>
                                    <p:animEffect transition="in" filter="wipe(left)">
                                      <p:cBhvr>
                                        <p:cTn id="43" dur="5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determines exchange rates in the long run?</a:t>
            </a:r>
          </a:p>
        </p:txBody>
      </p:sp>
      <p:sp>
        <p:nvSpPr>
          <p:cNvPr id="3" name="Text Placeholder 2"/>
          <p:cNvSpPr>
            <a:spLocks noGrp="1"/>
          </p:cNvSpPr>
          <p:nvPr>
            <p:ph type="body" sz="quarter" idx="11"/>
          </p:nvPr>
        </p:nvSpPr>
        <p:spPr/>
        <p:txBody>
          <a:bodyPr/>
          <a:lstStyle/>
          <a:p>
            <a:pPr>
              <a:spcBef>
                <a:spcPts val="0"/>
              </a:spcBef>
              <a:spcAft>
                <a:spcPts val="1200"/>
              </a:spcAft>
              <a:defRPr/>
            </a:pPr>
            <a:r>
              <a:rPr lang="en-US" dirty="0"/>
              <a:t>Why has the value of the U.S. dollar fallen so much against the Japanese yen, and yet risen then fallen to about the original level against the Canadian dollar?</a:t>
            </a:r>
          </a:p>
          <a:p>
            <a:pPr>
              <a:spcBef>
                <a:spcPts val="0"/>
              </a:spcBef>
              <a:spcAft>
                <a:spcPts val="1200"/>
              </a:spcAft>
              <a:defRPr/>
            </a:pPr>
            <a:r>
              <a:rPr lang="en-US" dirty="0"/>
              <a:t>In the short run, the two most important influences on exchange rates are:</a:t>
            </a:r>
          </a:p>
          <a:p>
            <a:pPr marL="342900" indent="-342900">
              <a:spcBef>
                <a:spcPts val="0"/>
              </a:spcBef>
              <a:spcAft>
                <a:spcPts val="1200"/>
              </a:spcAft>
              <a:buFont typeface="Arial" pitchFamily="34" charset="0"/>
              <a:buChar char="•"/>
              <a:defRPr/>
            </a:pPr>
            <a:r>
              <a:rPr lang="en-US" dirty="0"/>
              <a:t>Relative interest rates</a:t>
            </a:r>
          </a:p>
          <a:p>
            <a:pPr marL="342900" indent="-342900">
              <a:spcBef>
                <a:spcPts val="0"/>
              </a:spcBef>
              <a:spcAft>
                <a:spcPts val="1200"/>
              </a:spcAft>
              <a:buFont typeface="Arial" pitchFamily="34" charset="0"/>
              <a:buChar char="•"/>
              <a:defRPr/>
            </a:pPr>
            <a:r>
              <a:rPr lang="en-US" dirty="0"/>
              <a:t>Expectations about future values of currencies</a:t>
            </a:r>
          </a:p>
          <a:p>
            <a:pPr>
              <a:spcBef>
                <a:spcPts val="0"/>
              </a:spcBef>
              <a:spcAft>
                <a:spcPts val="1200"/>
              </a:spcAft>
              <a:defRPr/>
            </a:pPr>
            <a:endParaRPr lang="en-US" dirty="0"/>
          </a:p>
          <a:p>
            <a:pPr>
              <a:spcBef>
                <a:spcPts val="0"/>
              </a:spcBef>
              <a:spcAft>
                <a:spcPts val="1200"/>
              </a:spcAft>
              <a:defRPr/>
            </a:pPr>
            <a:r>
              <a:rPr lang="en-US" dirty="0"/>
              <a:t>But over the long run, it seems reasonable that exchange rates should move to equalize the purchasing powers of different currencies. This is known as the theory of </a:t>
            </a:r>
            <a:r>
              <a:rPr lang="en-US" b="1" i="1" dirty="0"/>
              <a:t>purchasing power parity</a:t>
            </a:r>
            <a:r>
              <a:rPr lang="en-US" dirty="0"/>
              <a:t>.</a:t>
            </a:r>
          </a:p>
        </p:txBody>
      </p:sp>
    </p:spTree>
    <p:extLst>
      <p:ext uri="{BB962C8B-B14F-4D97-AF65-F5344CB8AC3E}">
        <p14:creationId xmlns:p14="http://schemas.microsoft.com/office/powerpoint/2010/main" val="105897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wipe(left)">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riginal">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nSpc>
            <a:spcPts val="2400"/>
          </a:lnSpc>
          <a:defRPr b="1" dirty="0">
            <a:solidFill>
              <a:srgbClr val="7B0046"/>
            </a:solidFill>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2"/>
            </a:solidFill>
            <a:effectLst/>
            <a:latin typeface="Arial"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39794</TotalTime>
  <Words>4560</Words>
  <Application>Microsoft Office PowerPoint</Application>
  <PresentationFormat>On-screen Show (4:3)</PresentationFormat>
  <Paragraphs>383</Paragraphs>
  <Slides>41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Futura Md BT</vt:lpstr>
      <vt:lpstr>Times New Roman</vt:lpstr>
      <vt:lpstr>original</vt:lpstr>
      <vt:lpstr>PowerPoint Presentation</vt:lpstr>
      <vt:lpstr>The International Financial System</vt:lpstr>
      <vt:lpstr>Exchange Rate Systems</vt:lpstr>
      <vt:lpstr>How are exchange rates determined?</vt:lpstr>
      <vt:lpstr>Fixed exchange rate systems</vt:lpstr>
      <vt:lpstr>The Current Exchange Rate System</vt:lpstr>
      <vt:lpstr>Highlights of the current exchange rate system</vt:lpstr>
      <vt:lpstr>1. The floating dollar</vt:lpstr>
      <vt:lpstr>What determines exchange rates in the long run?</vt:lpstr>
      <vt:lpstr>Purchasing power parity</vt:lpstr>
      <vt:lpstr>What stops purchasing power parity from occurring?</vt:lpstr>
      <vt:lpstr>The Big Mac theory of exchange rates</vt:lpstr>
      <vt:lpstr>Determinants of exchange rates in the long run—part 1</vt:lpstr>
      <vt:lpstr>Determinants of exchange rates in the long run—part 2</vt:lpstr>
      <vt:lpstr>How do exchange rates affect firms?</vt:lpstr>
      <vt:lpstr>2. The euro</vt:lpstr>
      <vt:lpstr>Countries adopting the euro</vt:lpstr>
      <vt:lpstr>Can the euro survive?</vt:lpstr>
      <vt:lpstr>3. Pegging against the dollar</vt:lpstr>
      <vt:lpstr>The East Asian exchange rate crisis of the late 1990s</vt:lpstr>
      <vt:lpstr>Destabilizing speculation against the baht</vt:lpstr>
      <vt:lpstr>The decline in pegging</vt:lpstr>
      <vt:lpstr>The Chinese experience with pegging</vt:lpstr>
      <vt:lpstr>The yuan floats—maybe</vt:lpstr>
      <vt:lpstr>Why did Iceland recover so fast from the financial crisis?</vt:lpstr>
      <vt:lpstr>Why did Iceland recover so fast?—continued</vt:lpstr>
      <vt:lpstr>International Capital Markets</vt:lpstr>
      <vt:lpstr>The rise of international capital markets</vt:lpstr>
      <vt:lpstr>The rise of international capital markets—cont.</vt:lpstr>
      <vt:lpstr>Foreign holdings of U.S. stocks and bonds, 2012</vt:lpstr>
      <vt:lpstr>Common misconceptions to avoid</vt:lpstr>
      <vt:lpstr>Appendix: The Gold Standard and the Bretton Woods System</vt:lpstr>
      <vt:lpstr>The gold standard</vt:lpstr>
      <vt:lpstr>The end of the gold standard</vt:lpstr>
      <vt:lpstr>Tariffs and GATT</vt:lpstr>
      <vt:lpstr>The Bretton Woods system</vt:lpstr>
      <vt:lpstr>The International Monetary Fund (IMF)</vt:lpstr>
      <vt:lpstr>Devaluation and revaluation</vt:lpstr>
      <vt:lpstr>Problems in the Bretton Woods system</vt:lpstr>
      <vt:lpstr>Inflation fears in West Germany</vt:lpstr>
      <vt:lpstr>Destabilizing speculation against the Deutsche mark</vt:lpstr>
    </vt:vector>
  </TitlesOfParts>
  <Manager>David Alexander</Manager>
  <Company>Pearson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5th Edition</dc:title>
  <dc:subject>Economics</dc:subject>
  <dc:creator>Paul M Holmes, SUNY Fredonia</dc:creator>
  <cp:lastModifiedBy>Alethia Spencer</cp:lastModifiedBy>
  <cp:revision>1544</cp:revision>
  <cp:lastPrinted>2012-08-26T22:27:34Z</cp:lastPrinted>
  <dcterms:created xsi:type="dcterms:W3CDTF">2010-11-05T19:39:20Z</dcterms:created>
  <dcterms:modified xsi:type="dcterms:W3CDTF">2021-08-16T00:24:58Z</dcterms:modified>
</cp:coreProperties>
</file>